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21"/>
  </p:notesMasterIdLst>
  <p:sldIdLst>
    <p:sldId id="760" r:id="rId3"/>
    <p:sldId id="888" r:id="rId4"/>
    <p:sldId id="777" r:id="rId5"/>
    <p:sldId id="778" r:id="rId6"/>
    <p:sldId id="781" r:id="rId7"/>
    <p:sldId id="870" r:id="rId8"/>
    <p:sldId id="871" r:id="rId9"/>
    <p:sldId id="882" r:id="rId10"/>
    <p:sldId id="779" r:id="rId11"/>
    <p:sldId id="867" r:id="rId12"/>
    <p:sldId id="868" r:id="rId13"/>
    <p:sldId id="893" r:id="rId14"/>
    <p:sldId id="894" r:id="rId15"/>
    <p:sldId id="895" r:id="rId16"/>
    <p:sldId id="892" r:id="rId17"/>
    <p:sldId id="890" r:id="rId18"/>
    <p:sldId id="885" r:id="rId19"/>
    <p:sldId id="304" r:id="rId2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" initials="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001"/>
    <a:srgbClr val="3F9D4F"/>
    <a:srgbClr val="F79646"/>
    <a:srgbClr val="93CDDD"/>
    <a:srgbClr val="9BBB59"/>
    <a:srgbClr val="F4777C"/>
    <a:srgbClr val="BABABA"/>
    <a:srgbClr val="4BACC6"/>
    <a:srgbClr val="8064A2"/>
    <a:srgbClr val="83CD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0754" autoAdjust="0"/>
    <p:restoredTop sz="94291" autoAdjust="0"/>
  </p:normalViewPr>
  <p:slideViewPr>
    <p:cSldViewPr showGuides="1">
      <p:cViewPr>
        <p:scale>
          <a:sx n="113" d="100"/>
          <a:sy n="113" d="100"/>
        </p:scale>
        <p:origin x="-1488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 господдержкой</c:v>
                </c:pt>
              </c:strCache>
            </c:strRef>
          </c:tx>
          <c:invertIfNegative val="0"/>
          <c:dLbls>
            <c:spPr>
              <a:solidFill>
                <a:schemeClr val="accent6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4.4000000000000004</c:v>
                </c:pt>
                <c:pt idx="2">
                  <c:v>6.7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 господдержки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solidFill>
                <a:schemeClr val="accent6">
                  <a:lumMod val="20000"/>
                  <a:lumOff val="80000"/>
                </a:schemeClr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1.7</c:v>
                </c:pt>
                <c:pt idx="1">
                  <c:v>1.3</c:v>
                </c:pt>
                <c:pt idx="2">
                  <c:v>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2450176"/>
        <c:axId val="92456064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Всего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2000" b="1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3.7</c:v>
                </c:pt>
                <c:pt idx="1">
                  <c:v>5.6</c:v>
                </c:pt>
                <c:pt idx="2">
                  <c:v>8.1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450176"/>
        <c:axId val="92456064"/>
      </c:lineChart>
      <c:catAx>
        <c:axId val="92450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2456064"/>
        <c:crosses val="autoZero"/>
        <c:auto val="1"/>
        <c:lblAlgn val="ctr"/>
        <c:lblOffset val="100"/>
        <c:noMultiLvlLbl val="0"/>
      </c:catAx>
      <c:valAx>
        <c:axId val="924560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2450176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spPr>
    <a:solidFill>
      <a:srgbClr val="FFC954">
        <a:lumMod val="20000"/>
        <a:lumOff val="80000"/>
        <a:alpha val="36000"/>
      </a:srgb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Объем страховой премии, млрд. руб.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34-4138-9993-EEE7FD7308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Объем страховой премии, млрд. руб.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E34-4138-9993-EEE7FD73089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Объем страховой премии, млрд. руб.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E34-4138-9993-EEE7FD730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129728"/>
        <c:axId val="93135616"/>
      </c:barChart>
      <c:catAx>
        <c:axId val="93129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3135616"/>
        <c:crosses val="autoZero"/>
        <c:auto val="1"/>
        <c:lblAlgn val="ctr"/>
        <c:lblOffset val="100"/>
        <c:noMultiLvlLbl val="0"/>
      </c:catAx>
      <c:valAx>
        <c:axId val="93135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312972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lang="ru-RU" sz="1600" b="0" i="0" u="none" strike="noStrike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b="0" i="0" u="none" strike="noStrike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Страховая премия, млрд. руб.</a:t>
            </a:r>
          </a:p>
        </c:rich>
      </c:tx>
      <c:layout>
        <c:manualLayout>
          <c:xMode val="edge"/>
          <c:yMode val="edge"/>
          <c:x val="0.17565268096159456"/>
          <c:y val="4.670374580580126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3513522542254994E-2"/>
          <c:y val="0.39622553377004999"/>
          <c:w val="0.9059547244094488"/>
          <c:h val="0.357748795443350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Растениеводство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2E-4259-A44D-4565F59986D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Растениеводство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2E-4259-A44D-4565F59986D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2E-4259-A44D-4565F59986DF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2E-4259-A44D-4565F59986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Растениеводство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52E-4259-A44D-4565F5998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96073984"/>
        <c:axId val="100876288"/>
      </c:barChart>
      <c:catAx>
        <c:axId val="96073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0876288"/>
        <c:crosses val="autoZero"/>
        <c:auto val="1"/>
        <c:lblAlgn val="ctr"/>
        <c:lblOffset val="100"/>
        <c:noMultiLvlLbl val="0"/>
      </c:catAx>
      <c:valAx>
        <c:axId val="10087628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9607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171469909670354"/>
          <c:y val="0.85134471099711118"/>
          <c:w val="0.76003509278784687"/>
          <c:h val="6.4407743588585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20000"/>
        <a:lumOff val="80000"/>
        <a:alpha val="67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604859841318761E-2"/>
          <c:y val="0.17192477101351464"/>
          <c:w val="0.9267901050826638"/>
          <c:h val="0.580696932455294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Растениеводство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68-46FA-BDD7-0BD4AB8EB79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Растениеводство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68-46FA-BDD7-0BD4AB8EB79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Растениеводство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68-46FA-BDD7-0BD4AB8EB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0906112"/>
        <c:axId val="100907648"/>
      </c:barChart>
      <c:catAx>
        <c:axId val="100906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0907648"/>
        <c:crosses val="autoZero"/>
        <c:auto val="1"/>
        <c:lblAlgn val="ctr"/>
        <c:lblOffset val="100"/>
        <c:noMultiLvlLbl val="0"/>
      </c:catAx>
      <c:valAx>
        <c:axId val="10090764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009061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6994801989545505"/>
          <c:y val="0.87453747762892897"/>
          <c:w val="0.6601039602090899"/>
          <c:h val="6.39627851403585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C954">
        <a:lumMod val="20000"/>
        <a:lumOff val="80000"/>
        <a:alpha val="68000"/>
      </a:srgb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Площадь, тыс.га</c:v>
                </c:pt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E9A-436F-9999-16D4AA9C0B8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4E9A-436F-9999-16D4AA9C0B85}"/>
              </c:ext>
            </c:extLst>
          </c:dPt>
          <c:dPt>
            <c:idx val="2"/>
            <c:bubble3D val="0"/>
            <c:spPr>
              <a:solidFill>
                <a:srgbClr val="FFB00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E9A-436F-9999-16D4AA9C0B8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602C-44CB-A725-371754E2E2BD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02C-44CB-A725-371754E2E2BD}"/>
              </c:ext>
            </c:extLst>
          </c:dPt>
          <c:dPt>
            <c:idx val="5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02C-44CB-A725-371754E2E2BD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602C-44CB-A725-371754E2E2BD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602C-44CB-A725-371754E2E2BD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E9A-436F-9999-16D4AA9C0B85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4E9A-436F-9999-16D4AA9C0B85}"/>
              </c:ext>
            </c:extLst>
          </c:dPt>
          <c:dLbls>
            <c:dLbl>
              <c:idx val="0"/>
              <c:layout>
                <c:manualLayout>
                  <c:x val="0.10620150166965951"/>
                  <c:y val="6.5545249594449202E-3"/>
                </c:manualLayout>
              </c:layout>
              <c:spPr>
                <a:solidFill>
                  <a:schemeClr val="bg2">
                    <a:lumMod val="20000"/>
                    <a:lumOff val="80000"/>
                    <a:alpha val="54000"/>
                  </a:schemeClr>
                </a:solidFill>
              </c:spPr>
              <c:txPr>
                <a:bodyPr/>
                <a:lstStyle/>
                <a:p>
                  <a:pPr>
                    <a:defRPr sz="1200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1"/>
              <c:layout/>
              <c:numFmt formatCode="0.0%" sourceLinked="0"/>
              <c:spPr>
                <a:solidFill>
                  <a:schemeClr val="bg2">
                    <a:lumMod val="20000"/>
                    <a:lumOff val="80000"/>
                    <a:alpha val="54000"/>
                  </a:schemeClr>
                </a:solidFill>
              </c:spPr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spPr>
                <a:solidFill>
                  <a:schemeClr val="bg2">
                    <a:lumMod val="20000"/>
                    <a:lumOff val="80000"/>
                    <a:alpha val="54000"/>
                  </a:schemeClr>
                </a:solidFill>
              </c:spPr>
              <c:txPr>
                <a:bodyPr/>
                <a:lstStyle/>
                <a:p>
                  <a:pPr>
                    <a:defRPr sz="1400"/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1.1957346193093766E-2"/>
                  <c:y val="0.1262052344453640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7"/>
              <c:layout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chemeClr val="bg2">
                  <a:lumMod val="20000"/>
                  <a:lumOff val="80000"/>
                  <a:alpha val="54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Озимые зерновые</c:v>
                </c:pt>
                <c:pt idx="1">
                  <c:v>Озимые прочие</c:v>
                </c:pt>
                <c:pt idx="2">
                  <c:v>Зерновые </c:v>
                </c:pt>
                <c:pt idx="3">
                  <c:v>Масличные </c:v>
                </c:pt>
                <c:pt idx="4">
                  <c:v>Кормовые </c:v>
                </c:pt>
                <c:pt idx="5">
                  <c:v>Зернобобовые </c:v>
                </c:pt>
                <c:pt idx="6">
                  <c:v>Технические 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_(* #,##0.00_);_(* \(#,##0.00\);_(* "-"??_);_(@_)</c:formatCode>
                <c:ptCount val="8"/>
                <c:pt idx="0">
                  <c:v>582.58150000000001</c:v>
                </c:pt>
                <c:pt idx="1">
                  <c:v>8.7430000000000003</c:v>
                </c:pt>
                <c:pt idx="2">
                  <c:v>1883.2121599999998</c:v>
                </c:pt>
                <c:pt idx="3">
                  <c:v>365.14087000000001</c:v>
                </c:pt>
                <c:pt idx="4">
                  <c:v>292.39709999999997</c:v>
                </c:pt>
                <c:pt idx="5">
                  <c:v>135.45690999999999</c:v>
                </c:pt>
                <c:pt idx="6">
                  <c:v>85.601799999999997</c:v>
                </c:pt>
                <c:pt idx="7">
                  <c:v>21.79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9A-436F-9999-16D4AA9C0B8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Площадь, тыс.га</c:v>
                </c:pt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E9A-436F-9999-16D4AA9C0B8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4E9A-436F-9999-16D4AA9C0B85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E9A-436F-9999-16D4AA9C0B8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602C-44CB-A725-371754E2E2BD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02C-44CB-A725-371754E2E2BD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02C-44CB-A725-371754E2E2BD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602C-44CB-A725-371754E2E2BD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602C-44CB-A725-371754E2E2BD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E9A-436F-9999-16D4AA9C0B85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4E9A-436F-9999-16D4AA9C0B85}"/>
              </c:ext>
            </c:extLst>
          </c:dPt>
          <c:dLbls>
            <c:dLbl>
              <c:idx val="0"/>
              <c:layout>
                <c:manualLayout>
                  <c:x val="-5.4383082521091308E-2"/>
                  <c:y val="-4.307557096830511E-2"/>
                </c:manualLayout>
              </c:layout>
              <c:spPr>
                <a:solidFill>
                  <a:schemeClr val="bg2">
                    <a:lumMod val="20000"/>
                    <a:lumOff val="80000"/>
                    <a:alpha val="54000"/>
                  </a:schemeClr>
                </a:solidFill>
              </c:spPr>
              <c:txPr>
                <a:bodyPr/>
                <a:lstStyle/>
                <a:p>
                  <a:pPr>
                    <a:defRPr sz="1200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1"/>
              <c:layout>
                <c:manualLayout>
                  <c:x val="-5.1842369629711759E-3"/>
                  <c:y val="-5.94768570687913E-2"/>
                </c:manualLayout>
              </c:layout>
              <c:numFmt formatCode="0.0%" sourceLinked="0"/>
              <c:spPr>
                <a:solidFill>
                  <a:schemeClr val="bg2">
                    <a:lumMod val="20000"/>
                    <a:lumOff val="80000"/>
                    <a:alpha val="54000"/>
                  </a:schemeClr>
                </a:solidFill>
              </c:spPr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2"/>
              <c:layout/>
              <c:spPr>
                <a:solidFill>
                  <a:schemeClr val="bg2">
                    <a:lumMod val="20000"/>
                    <a:lumOff val="80000"/>
                    <a:alpha val="54000"/>
                  </a:schemeClr>
                </a:solidFill>
              </c:spPr>
              <c:txPr>
                <a:bodyPr/>
                <a:lstStyle/>
                <a:p>
                  <a:pPr>
                    <a:defRPr sz="1400"/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4.7256968593312347E-2"/>
                  <c:y val="6.88805741161035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7"/>
              <c:delete val="1"/>
            </c:dLbl>
            <c:spPr>
              <a:solidFill>
                <a:schemeClr val="bg2">
                  <a:lumMod val="20000"/>
                  <a:lumOff val="80000"/>
                  <a:alpha val="54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Озимые зерновые</c:v>
                </c:pt>
                <c:pt idx="1">
                  <c:v>Озимые прочие</c:v>
                </c:pt>
                <c:pt idx="2">
                  <c:v>Зерновые </c:v>
                </c:pt>
                <c:pt idx="3">
                  <c:v>Масличные </c:v>
                </c:pt>
                <c:pt idx="4">
                  <c:v>Зернобобовые </c:v>
                </c:pt>
                <c:pt idx="5">
                  <c:v>Кормовые </c:v>
                </c:pt>
                <c:pt idx="6">
                  <c:v>Технические 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_(* #,##0.00_);_(* \(#,##0.00\);_(* "-"??_);_(@_)</c:formatCode>
                <c:ptCount val="8"/>
                <c:pt idx="0">
                  <c:v>1904.7476192000001</c:v>
                </c:pt>
                <c:pt idx="1">
                  <c:v>24.33</c:v>
                </c:pt>
                <c:pt idx="2">
                  <c:v>2189.8346299999998</c:v>
                </c:pt>
                <c:pt idx="3">
                  <c:v>687.37615000000005</c:v>
                </c:pt>
                <c:pt idx="4">
                  <c:v>192.68189999999998</c:v>
                </c:pt>
                <c:pt idx="5">
                  <c:v>159.69229000000001</c:v>
                </c:pt>
                <c:pt idx="6">
                  <c:v>149.18185</c:v>
                </c:pt>
                <c:pt idx="7">
                  <c:v>16.59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9A-436F-9999-16D4AA9C0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>
              <a:defRPr sz="1600" b="1">
                <a:solidFill>
                  <a:schemeClr val="bg1">
                    <a:lumMod val="25000"/>
                  </a:schemeClr>
                </a:solidFill>
              </a:defRPr>
            </a:pPr>
            <a:r>
              <a:rPr lang="ru-RU" sz="1600" b="0" dirty="0">
                <a:solidFill>
                  <a:schemeClr val="bg1">
                    <a:lumMod val="25000"/>
                  </a:schemeClr>
                </a:solidFill>
              </a:rPr>
              <a:t>Страховая </a:t>
            </a:r>
            <a:r>
              <a:rPr lang="ru-RU" sz="1600" b="0" dirty="0" smtClean="0">
                <a:solidFill>
                  <a:schemeClr val="bg1">
                    <a:lumMod val="25000"/>
                  </a:schemeClr>
                </a:solidFill>
              </a:rPr>
              <a:t>премия, </a:t>
            </a:r>
          </a:p>
          <a:p>
            <a:pPr algn="ctr">
              <a:defRPr sz="1600" b="1">
                <a:solidFill>
                  <a:schemeClr val="bg1">
                    <a:lumMod val="25000"/>
                  </a:schemeClr>
                </a:solidFill>
              </a:defRPr>
            </a:pPr>
            <a:r>
              <a:rPr lang="ru-RU" sz="1600" b="0" dirty="0" smtClean="0">
                <a:solidFill>
                  <a:schemeClr val="bg1">
                    <a:lumMod val="25000"/>
                  </a:schemeClr>
                </a:solidFill>
              </a:rPr>
              <a:t>млрд. руб.</a:t>
            </a:r>
            <a:endParaRPr lang="ru-RU" sz="1600" b="0" dirty="0">
              <a:solidFill>
                <a:schemeClr val="bg1">
                  <a:lumMod val="2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3513522542254994E-2"/>
          <c:y val="0.39622553377004999"/>
          <c:w val="0.9059547244094488"/>
          <c:h val="0.357748795443350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Животноводство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2E-4259-A44D-4565F59986D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Животноводство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2E-4259-A44D-4565F59986D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2E-4259-A44D-4565F59986DF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2E-4259-A44D-4565F59986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Животноводство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52E-4259-A44D-4565F5998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13579904"/>
        <c:axId val="113581440"/>
      </c:barChart>
      <c:catAx>
        <c:axId val="113579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3581440"/>
        <c:crosses val="autoZero"/>
        <c:auto val="1"/>
        <c:lblAlgn val="ctr"/>
        <c:lblOffset val="100"/>
        <c:noMultiLvlLbl val="0"/>
      </c:catAx>
      <c:valAx>
        <c:axId val="11358144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1357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793141611045157"/>
          <c:y val="0.81969456944348684"/>
          <c:w val="0.76003509278784687"/>
          <c:h val="6.4407743588585406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604859841318761E-2"/>
          <c:y val="0.17192477101351464"/>
          <c:w val="0.9267901050826638"/>
          <c:h val="0.580696932455294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Животноводство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68-46FA-BDD7-0BD4AB8EB79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Животноводство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68-46FA-BDD7-0BD4AB8EB79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Животноводство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68-46FA-BDD7-0BD4AB8EB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15020544"/>
        <c:axId val="115022080"/>
      </c:barChart>
      <c:catAx>
        <c:axId val="115020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5022080"/>
        <c:crosses val="autoZero"/>
        <c:auto val="1"/>
        <c:lblAlgn val="ctr"/>
        <c:lblOffset val="100"/>
        <c:noMultiLvlLbl val="0"/>
      </c:catAx>
      <c:valAx>
        <c:axId val="11502208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1502054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0089000853950162"/>
          <c:y val="0.81303774039821652"/>
          <c:w val="0.6601039602090899"/>
          <c:h val="6.3962785140358552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b="0"/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en-US" sz="1600" b="1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Объем выплат, млн руб.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выплат, млн. руб.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522</c:v>
                </c:pt>
                <c:pt idx="1">
                  <c:v>2320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D4-4D3D-9F54-845CEC63A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995392"/>
        <c:axId val="115996928"/>
      </c:barChart>
      <c:catAx>
        <c:axId val="115995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5996928"/>
        <c:crosses val="autoZero"/>
        <c:auto val="1"/>
        <c:lblAlgn val="ctr"/>
        <c:lblOffset val="100"/>
        <c:noMultiLvlLbl val="0"/>
      </c:catAx>
      <c:valAx>
        <c:axId val="1159969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59953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011389034669277"/>
          <c:y val="8.2414647437432403E-2"/>
          <c:w val="0.62060660756832164"/>
          <c:h val="0.813217458427827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от выплт</c:v>
                </c:pt>
              </c:strCache>
            </c:strRef>
          </c:tx>
          <c:invertIfNegative val="0"/>
          <c:dLbls>
            <c:dLbl>
              <c:idx val="5"/>
              <c:layout>
                <c:manualLayout>
                  <c:x val="-2.9761904761905853E-3"/>
                  <c:y val="-4.216926931855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Прочие</c:v>
                </c:pt>
                <c:pt idx="1">
                  <c:v>Атмосферная засуха</c:v>
                </c:pt>
                <c:pt idx="2">
                  <c:v>Заморозки</c:v>
                </c:pt>
                <c:pt idx="3">
                  <c:v>Почвенная засуха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 formatCode="0.00%">
                  <c:v>2.5999999999999999E-2</c:v>
                </c:pt>
                <c:pt idx="1">
                  <c:v>0.1522282731099959</c:v>
                </c:pt>
                <c:pt idx="2">
                  <c:v>0.24200599442137663</c:v>
                </c:pt>
                <c:pt idx="3">
                  <c:v>0.58001513042775221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24864"/>
        <c:axId val="113126400"/>
      </c:barChart>
      <c:catAx>
        <c:axId val="11312486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3126400"/>
        <c:crosses val="autoZero"/>
        <c:auto val="1"/>
        <c:lblAlgn val="ctr"/>
        <c:lblOffset val="100"/>
        <c:noMultiLvlLbl val="0"/>
      </c:catAx>
      <c:valAx>
        <c:axId val="113126400"/>
        <c:scaling>
          <c:orientation val="minMax"/>
        </c:scaling>
        <c:delete val="1"/>
        <c:axPos val="b"/>
        <c:numFmt formatCode="0.00%" sourceLinked="1"/>
        <c:majorTickMark val="out"/>
        <c:minorTickMark val="none"/>
        <c:tickLblPos val="nextTo"/>
        <c:crossAx val="113124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 га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4092323075213859E-2"/>
                  <c:y val="-0.1093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1.9554617388191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0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</c:v>
                </c:pt>
                <c:pt idx="1">
                  <c:v>52</c:v>
                </c:pt>
                <c:pt idx="2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851072"/>
        <c:axId val="138852608"/>
      </c:barChart>
      <c:catAx>
        <c:axId val="13885107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138852608"/>
        <c:crosses val="autoZero"/>
        <c:auto val="1"/>
        <c:lblAlgn val="ctr"/>
        <c:lblOffset val="100"/>
        <c:noMultiLvlLbl val="0"/>
      </c:catAx>
      <c:valAx>
        <c:axId val="1388526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8851072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Тыс. усл. голов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 усл. голов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04196503418811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0167860136752481E-3"/>
                  <c:y val="-1.5625246062992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0083930068376241E-3"/>
                  <c:y val="2.60039370078740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0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</c:v>
                </c:pt>
                <c:pt idx="1">
                  <c:v>35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296704"/>
        <c:axId val="136298496"/>
      </c:barChart>
      <c:catAx>
        <c:axId val="13629670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136298496"/>
        <c:crosses val="autoZero"/>
        <c:auto val="1"/>
        <c:lblAlgn val="ctr"/>
        <c:lblOffset val="100"/>
        <c:noMultiLvlLbl val="0"/>
      </c:catAx>
      <c:valAx>
        <c:axId val="1362984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629670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Суховей</c:v>
                </c:pt>
                <c:pt idx="1">
                  <c:v>Почвенная засуха</c:v>
                </c:pt>
                <c:pt idx="2">
                  <c:v>Вымерзание</c:v>
                </c:pt>
                <c:pt idx="3">
                  <c:v>Атмосферная засуха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37</c:v>
                </c:pt>
                <c:pt idx="1">
                  <c:v>26</c:v>
                </c:pt>
                <c:pt idx="2">
                  <c:v>24.5</c:v>
                </c:pt>
                <c:pt idx="3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991872"/>
        <c:axId val="136993408"/>
      </c:barChart>
      <c:catAx>
        <c:axId val="136991872"/>
        <c:scaling>
          <c:orientation val="minMax"/>
        </c:scaling>
        <c:delete val="0"/>
        <c:axPos val="l"/>
        <c:majorTickMark val="out"/>
        <c:minorTickMark val="none"/>
        <c:tickLblPos val="nextTo"/>
        <c:crossAx val="136993408"/>
        <c:crosses val="autoZero"/>
        <c:auto val="1"/>
        <c:lblAlgn val="ctr"/>
        <c:lblOffset val="100"/>
        <c:noMultiLvlLbl val="0"/>
      </c:catAx>
      <c:valAx>
        <c:axId val="136993408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36991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99A4D8-7407-43AA-A5FA-A9351640ADE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DD993EBD-476F-4030-85A6-B9C5C836C9FB}">
      <dgm:prSet phldrT="[Текст]" custT="1"/>
      <dgm:spPr/>
      <dgm:t>
        <a:bodyPr/>
        <a:lstStyle/>
        <a:p>
          <a:r>
            <a:rPr lang="ru-RU" sz="1400" dirty="0" smtClean="0"/>
            <a:t>2018:</a:t>
          </a:r>
        </a:p>
        <a:p>
          <a:r>
            <a:rPr lang="ru-RU" sz="1800" b="1" dirty="0" smtClean="0">
              <a:solidFill>
                <a:srgbClr val="C00000"/>
              </a:solidFill>
            </a:rPr>
            <a:t>36</a:t>
          </a:r>
          <a:r>
            <a:rPr lang="ru-RU" sz="1400" dirty="0" smtClean="0"/>
            <a:t> регионов</a:t>
          </a:r>
          <a:endParaRPr lang="ru-RU" sz="1400" dirty="0"/>
        </a:p>
      </dgm:t>
    </dgm:pt>
    <dgm:pt modelId="{9C8C8F3C-5931-4BED-96F1-CC0F47654AA2}" type="parTrans" cxnId="{934F150C-71C4-463F-854C-7B0E8207087E}">
      <dgm:prSet/>
      <dgm:spPr/>
      <dgm:t>
        <a:bodyPr/>
        <a:lstStyle/>
        <a:p>
          <a:endParaRPr lang="ru-RU"/>
        </a:p>
      </dgm:t>
    </dgm:pt>
    <dgm:pt modelId="{C372207B-AF77-464C-914E-3113B1FA8ED0}" type="sibTrans" cxnId="{934F150C-71C4-463F-854C-7B0E8207087E}">
      <dgm:prSet/>
      <dgm:spPr/>
      <dgm:t>
        <a:bodyPr/>
        <a:lstStyle/>
        <a:p>
          <a:endParaRPr lang="ru-RU"/>
        </a:p>
      </dgm:t>
    </dgm:pt>
    <dgm:pt modelId="{4BF52720-BFD7-4339-ACFF-EA7AE41F467E}">
      <dgm:prSet phldrT="[Текст]" custT="1"/>
      <dgm:spPr/>
      <dgm:t>
        <a:bodyPr/>
        <a:lstStyle/>
        <a:p>
          <a:r>
            <a:rPr lang="ru-RU" sz="1400" dirty="0" smtClean="0"/>
            <a:t>2019:</a:t>
          </a:r>
        </a:p>
        <a:p>
          <a:r>
            <a:rPr lang="ru-RU" sz="1800" b="1" dirty="0" smtClean="0">
              <a:solidFill>
                <a:srgbClr val="C00000"/>
              </a:solidFill>
            </a:rPr>
            <a:t>44</a:t>
          </a:r>
          <a:r>
            <a:rPr lang="ru-RU" sz="1400" dirty="0" smtClean="0"/>
            <a:t> региона</a:t>
          </a:r>
          <a:endParaRPr lang="ru-RU" sz="1400" dirty="0"/>
        </a:p>
      </dgm:t>
    </dgm:pt>
    <dgm:pt modelId="{188A574F-8438-4A0A-95F7-7ADE3D55FF23}" type="parTrans" cxnId="{66E417C5-80F9-4F7B-AE67-93A155954E2B}">
      <dgm:prSet/>
      <dgm:spPr/>
      <dgm:t>
        <a:bodyPr/>
        <a:lstStyle/>
        <a:p>
          <a:endParaRPr lang="ru-RU"/>
        </a:p>
      </dgm:t>
    </dgm:pt>
    <dgm:pt modelId="{4AA87D4C-079E-4101-A8D3-740ABD9DD475}" type="sibTrans" cxnId="{66E417C5-80F9-4F7B-AE67-93A155954E2B}">
      <dgm:prSet/>
      <dgm:spPr/>
      <dgm:t>
        <a:bodyPr/>
        <a:lstStyle/>
        <a:p>
          <a:endParaRPr lang="ru-RU"/>
        </a:p>
      </dgm:t>
    </dgm:pt>
    <dgm:pt modelId="{D0B3811E-FB44-4AAF-BE74-D7EB08CE641C}">
      <dgm:prSet phldrT="[Текст]" custT="1"/>
      <dgm:spPr/>
      <dgm:t>
        <a:bodyPr/>
        <a:lstStyle/>
        <a:p>
          <a:r>
            <a:rPr lang="ru-RU" sz="1400" dirty="0" smtClean="0"/>
            <a:t>2020:</a:t>
          </a:r>
        </a:p>
        <a:p>
          <a:r>
            <a:rPr lang="ru-RU" sz="1800" b="1" dirty="0" smtClean="0">
              <a:solidFill>
                <a:srgbClr val="C00000"/>
              </a:solidFill>
            </a:rPr>
            <a:t>58</a:t>
          </a:r>
          <a:r>
            <a:rPr lang="ru-RU" sz="1800" dirty="0" smtClean="0">
              <a:solidFill>
                <a:srgbClr val="C00000"/>
              </a:solidFill>
            </a:rPr>
            <a:t> </a:t>
          </a:r>
          <a:r>
            <a:rPr lang="ru-RU" sz="1400" dirty="0" smtClean="0"/>
            <a:t>регионов</a:t>
          </a:r>
          <a:endParaRPr lang="ru-RU" sz="1400" dirty="0"/>
        </a:p>
      </dgm:t>
    </dgm:pt>
    <dgm:pt modelId="{5D42BA86-69C5-43E3-AAFC-8A6CD46F84F6}" type="parTrans" cxnId="{3A9AA0F6-E8D9-469E-9BAF-D42168A3674D}">
      <dgm:prSet/>
      <dgm:spPr/>
      <dgm:t>
        <a:bodyPr/>
        <a:lstStyle/>
        <a:p>
          <a:endParaRPr lang="ru-RU"/>
        </a:p>
      </dgm:t>
    </dgm:pt>
    <dgm:pt modelId="{71584161-F6AE-4B02-B07F-FF19AC663A36}" type="sibTrans" cxnId="{3A9AA0F6-E8D9-469E-9BAF-D42168A3674D}">
      <dgm:prSet/>
      <dgm:spPr/>
      <dgm:t>
        <a:bodyPr/>
        <a:lstStyle/>
        <a:p>
          <a:endParaRPr lang="ru-RU"/>
        </a:p>
      </dgm:t>
    </dgm:pt>
    <dgm:pt modelId="{4C3E2088-EB2F-4436-A9A2-3B43EF72FEC9}" type="pres">
      <dgm:prSet presAssocID="{9F99A4D8-7407-43AA-A5FA-A9351640ADEA}" presName="arrowDiagram" presStyleCnt="0">
        <dgm:presLayoutVars>
          <dgm:chMax val="5"/>
          <dgm:dir/>
          <dgm:resizeHandles val="exact"/>
        </dgm:presLayoutVars>
      </dgm:prSet>
      <dgm:spPr/>
    </dgm:pt>
    <dgm:pt modelId="{90FBB157-C576-42D8-9EB0-0732458C1396}" type="pres">
      <dgm:prSet presAssocID="{9F99A4D8-7407-43AA-A5FA-A9351640ADEA}" presName="arrow" presStyleLbl="bgShp" presStyleIdx="0" presStyleCnt="1" custLinFactY="23728" custLinFactNeighborX="1530" custLinFactNeighborY="100000"/>
      <dgm:spPr/>
    </dgm:pt>
    <dgm:pt modelId="{84B4FE97-535B-48F5-A702-6E6FCE995B21}" type="pres">
      <dgm:prSet presAssocID="{9F99A4D8-7407-43AA-A5FA-A9351640ADEA}" presName="arrowDiagram3" presStyleCnt="0"/>
      <dgm:spPr/>
    </dgm:pt>
    <dgm:pt modelId="{585873A5-8E2C-43DB-9484-7217FE21C215}" type="pres">
      <dgm:prSet presAssocID="{DD993EBD-476F-4030-85A6-B9C5C836C9FB}" presName="bullet3a" presStyleLbl="node1" presStyleIdx="0" presStyleCnt="3"/>
      <dgm:spPr/>
    </dgm:pt>
    <dgm:pt modelId="{71E7C901-99F5-4A76-98CE-B22E3AC428DF}" type="pres">
      <dgm:prSet presAssocID="{DD993EBD-476F-4030-85A6-B9C5C836C9FB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FE1BF-EDFE-4E85-B5BA-FF8C41C7BBFB}" type="pres">
      <dgm:prSet presAssocID="{4BF52720-BFD7-4339-ACFF-EA7AE41F467E}" presName="bullet3b" presStyleLbl="node1" presStyleIdx="1" presStyleCnt="3"/>
      <dgm:spPr/>
    </dgm:pt>
    <dgm:pt modelId="{1423A6E0-72FC-4198-B9E3-9C9288D3EC39}" type="pres">
      <dgm:prSet presAssocID="{4BF52720-BFD7-4339-ACFF-EA7AE41F467E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CA1965-F9D0-409F-8D78-606F069A3434}" type="pres">
      <dgm:prSet presAssocID="{D0B3811E-FB44-4AAF-BE74-D7EB08CE641C}" presName="bullet3c" presStyleLbl="node1" presStyleIdx="2" presStyleCnt="3"/>
      <dgm:spPr/>
    </dgm:pt>
    <dgm:pt modelId="{DD76C37A-69F1-4FA6-9356-B15BDA6B7A97}" type="pres">
      <dgm:prSet presAssocID="{D0B3811E-FB44-4AAF-BE74-D7EB08CE641C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75EA40-D826-424E-959C-AD5971965DC7}" type="presOf" srcId="{9F99A4D8-7407-43AA-A5FA-A9351640ADEA}" destId="{4C3E2088-EB2F-4436-A9A2-3B43EF72FEC9}" srcOrd="0" destOrd="0" presId="urn:microsoft.com/office/officeart/2005/8/layout/arrow2"/>
    <dgm:cxn modelId="{934F150C-71C4-463F-854C-7B0E8207087E}" srcId="{9F99A4D8-7407-43AA-A5FA-A9351640ADEA}" destId="{DD993EBD-476F-4030-85A6-B9C5C836C9FB}" srcOrd="0" destOrd="0" parTransId="{9C8C8F3C-5931-4BED-96F1-CC0F47654AA2}" sibTransId="{C372207B-AF77-464C-914E-3113B1FA8ED0}"/>
    <dgm:cxn modelId="{3A9AA0F6-E8D9-469E-9BAF-D42168A3674D}" srcId="{9F99A4D8-7407-43AA-A5FA-A9351640ADEA}" destId="{D0B3811E-FB44-4AAF-BE74-D7EB08CE641C}" srcOrd="2" destOrd="0" parTransId="{5D42BA86-69C5-43E3-AAFC-8A6CD46F84F6}" sibTransId="{71584161-F6AE-4B02-B07F-FF19AC663A36}"/>
    <dgm:cxn modelId="{E120D173-35DC-43F7-AD44-CF2825604084}" type="presOf" srcId="{4BF52720-BFD7-4339-ACFF-EA7AE41F467E}" destId="{1423A6E0-72FC-4198-B9E3-9C9288D3EC39}" srcOrd="0" destOrd="0" presId="urn:microsoft.com/office/officeart/2005/8/layout/arrow2"/>
    <dgm:cxn modelId="{66E417C5-80F9-4F7B-AE67-93A155954E2B}" srcId="{9F99A4D8-7407-43AA-A5FA-A9351640ADEA}" destId="{4BF52720-BFD7-4339-ACFF-EA7AE41F467E}" srcOrd="1" destOrd="0" parTransId="{188A574F-8438-4A0A-95F7-7ADE3D55FF23}" sibTransId="{4AA87D4C-079E-4101-A8D3-740ABD9DD475}"/>
    <dgm:cxn modelId="{5E9BADED-87C8-467A-8C44-DF5CDDA64889}" type="presOf" srcId="{DD993EBD-476F-4030-85A6-B9C5C836C9FB}" destId="{71E7C901-99F5-4A76-98CE-B22E3AC428DF}" srcOrd="0" destOrd="0" presId="urn:microsoft.com/office/officeart/2005/8/layout/arrow2"/>
    <dgm:cxn modelId="{A1F6E0D4-A6D4-42A2-8B5B-B6D34208AEA7}" type="presOf" srcId="{D0B3811E-FB44-4AAF-BE74-D7EB08CE641C}" destId="{DD76C37A-69F1-4FA6-9356-B15BDA6B7A97}" srcOrd="0" destOrd="0" presId="urn:microsoft.com/office/officeart/2005/8/layout/arrow2"/>
    <dgm:cxn modelId="{45A2DFD8-4FA8-41C1-8EF3-8C20132A1024}" type="presParOf" srcId="{4C3E2088-EB2F-4436-A9A2-3B43EF72FEC9}" destId="{90FBB157-C576-42D8-9EB0-0732458C1396}" srcOrd="0" destOrd="0" presId="urn:microsoft.com/office/officeart/2005/8/layout/arrow2"/>
    <dgm:cxn modelId="{B3F9A5BC-969D-4A36-8059-3E155EB4489C}" type="presParOf" srcId="{4C3E2088-EB2F-4436-A9A2-3B43EF72FEC9}" destId="{84B4FE97-535B-48F5-A702-6E6FCE995B21}" srcOrd="1" destOrd="0" presId="urn:microsoft.com/office/officeart/2005/8/layout/arrow2"/>
    <dgm:cxn modelId="{19E77D00-1227-4BE5-968E-7F7C7339AAD0}" type="presParOf" srcId="{84B4FE97-535B-48F5-A702-6E6FCE995B21}" destId="{585873A5-8E2C-43DB-9484-7217FE21C215}" srcOrd="0" destOrd="0" presId="urn:microsoft.com/office/officeart/2005/8/layout/arrow2"/>
    <dgm:cxn modelId="{B6131ABC-CF16-40FB-BC54-641DDD9F620B}" type="presParOf" srcId="{84B4FE97-535B-48F5-A702-6E6FCE995B21}" destId="{71E7C901-99F5-4A76-98CE-B22E3AC428DF}" srcOrd="1" destOrd="0" presId="urn:microsoft.com/office/officeart/2005/8/layout/arrow2"/>
    <dgm:cxn modelId="{3D226CC1-507E-4E4E-B4BC-C12F75520537}" type="presParOf" srcId="{84B4FE97-535B-48F5-A702-6E6FCE995B21}" destId="{14BFE1BF-EDFE-4E85-B5BA-FF8C41C7BBFB}" srcOrd="2" destOrd="0" presId="urn:microsoft.com/office/officeart/2005/8/layout/arrow2"/>
    <dgm:cxn modelId="{AB9B67EC-2B96-41DC-B3ED-85B906DDEB0A}" type="presParOf" srcId="{84B4FE97-535B-48F5-A702-6E6FCE995B21}" destId="{1423A6E0-72FC-4198-B9E3-9C9288D3EC39}" srcOrd="3" destOrd="0" presId="urn:microsoft.com/office/officeart/2005/8/layout/arrow2"/>
    <dgm:cxn modelId="{31C84C40-0FB8-4DC7-8621-B216981E9281}" type="presParOf" srcId="{84B4FE97-535B-48F5-A702-6E6FCE995B21}" destId="{7CCA1965-F9D0-409F-8D78-606F069A3434}" srcOrd="4" destOrd="0" presId="urn:microsoft.com/office/officeart/2005/8/layout/arrow2"/>
    <dgm:cxn modelId="{5C01D898-129F-4CAD-ADC9-8D2FE918E109}" type="presParOf" srcId="{84B4FE97-535B-48F5-A702-6E6FCE995B21}" destId="{DD76C37A-69F1-4FA6-9356-B15BDA6B7A97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99A4D8-7407-43AA-A5FA-A9351640ADE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DD993EBD-476F-4030-85A6-B9C5C836C9FB}">
      <dgm:prSet phldrT="[Текст]" custT="1"/>
      <dgm:spPr/>
      <dgm:t>
        <a:bodyPr/>
        <a:lstStyle/>
        <a:p>
          <a:r>
            <a:rPr lang="ru-RU" sz="1400" kern="1200" dirty="0"/>
            <a:t>2018:</a:t>
          </a:r>
        </a:p>
        <a:p>
          <a:r>
            <a:rPr lang="ru-RU" sz="1800" b="1" kern="1200" dirty="0">
              <a:solidFill>
                <a:srgbClr val="C00000"/>
              </a:solidFill>
              <a:latin typeface="Calibri" panose="020F0502020204030204"/>
              <a:ea typeface="+mn-ea"/>
              <a:cs typeface="+mn-cs"/>
            </a:rPr>
            <a:t>53 </a:t>
          </a:r>
          <a:r>
            <a:rPr lang="ru-RU" sz="1400" kern="1200" dirty="0"/>
            <a:t>региона</a:t>
          </a:r>
        </a:p>
      </dgm:t>
    </dgm:pt>
    <dgm:pt modelId="{9C8C8F3C-5931-4BED-96F1-CC0F47654AA2}" type="parTrans" cxnId="{934F150C-71C4-463F-854C-7B0E8207087E}">
      <dgm:prSet/>
      <dgm:spPr/>
      <dgm:t>
        <a:bodyPr/>
        <a:lstStyle/>
        <a:p>
          <a:endParaRPr lang="ru-RU"/>
        </a:p>
      </dgm:t>
    </dgm:pt>
    <dgm:pt modelId="{C372207B-AF77-464C-914E-3113B1FA8ED0}" type="sibTrans" cxnId="{934F150C-71C4-463F-854C-7B0E8207087E}">
      <dgm:prSet/>
      <dgm:spPr/>
      <dgm:t>
        <a:bodyPr/>
        <a:lstStyle/>
        <a:p>
          <a:endParaRPr lang="ru-RU"/>
        </a:p>
      </dgm:t>
    </dgm:pt>
    <dgm:pt modelId="{4BF52720-BFD7-4339-ACFF-EA7AE41F467E}">
      <dgm:prSet phldrT="[Текст]" custT="1"/>
      <dgm:spPr/>
      <dgm:t>
        <a:bodyPr/>
        <a:lstStyle/>
        <a:p>
          <a:r>
            <a:rPr lang="ru-RU" sz="1400" dirty="0"/>
            <a:t>2019:</a:t>
          </a:r>
        </a:p>
        <a:p>
          <a:r>
            <a:rPr lang="ru-RU" sz="1800" b="1" dirty="0">
              <a:solidFill>
                <a:srgbClr val="C00000"/>
              </a:solidFill>
            </a:rPr>
            <a:t>55</a:t>
          </a:r>
          <a:r>
            <a:rPr lang="ru-RU" sz="1400" dirty="0"/>
            <a:t> регионов</a:t>
          </a:r>
        </a:p>
      </dgm:t>
    </dgm:pt>
    <dgm:pt modelId="{188A574F-8438-4A0A-95F7-7ADE3D55FF23}" type="parTrans" cxnId="{66E417C5-80F9-4F7B-AE67-93A155954E2B}">
      <dgm:prSet/>
      <dgm:spPr/>
      <dgm:t>
        <a:bodyPr/>
        <a:lstStyle/>
        <a:p>
          <a:endParaRPr lang="ru-RU"/>
        </a:p>
      </dgm:t>
    </dgm:pt>
    <dgm:pt modelId="{4AA87D4C-079E-4101-A8D3-740ABD9DD475}" type="sibTrans" cxnId="{66E417C5-80F9-4F7B-AE67-93A155954E2B}">
      <dgm:prSet/>
      <dgm:spPr/>
      <dgm:t>
        <a:bodyPr/>
        <a:lstStyle/>
        <a:p>
          <a:endParaRPr lang="ru-RU"/>
        </a:p>
      </dgm:t>
    </dgm:pt>
    <dgm:pt modelId="{D0B3811E-FB44-4AAF-BE74-D7EB08CE641C}">
      <dgm:prSet phldrT="[Текст]" custT="1"/>
      <dgm:spPr/>
      <dgm:t>
        <a:bodyPr/>
        <a:lstStyle/>
        <a:p>
          <a:r>
            <a:rPr lang="ru-RU" sz="1400" dirty="0"/>
            <a:t>2020:</a:t>
          </a:r>
        </a:p>
        <a:p>
          <a:r>
            <a:rPr lang="ru-RU" sz="1800" b="1" dirty="0">
              <a:solidFill>
                <a:srgbClr val="C00000"/>
              </a:solidFill>
            </a:rPr>
            <a:t>65</a:t>
          </a:r>
          <a:r>
            <a:rPr lang="ru-RU" sz="1800" dirty="0">
              <a:solidFill>
                <a:srgbClr val="C00000"/>
              </a:solidFill>
            </a:rPr>
            <a:t> </a:t>
          </a:r>
          <a:r>
            <a:rPr lang="ru-RU" sz="1400" dirty="0"/>
            <a:t>регионов</a:t>
          </a:r>
        </a:p>
      </dgm:t>
    </dgm:pt>
    <dgm:pt modelId="{5D42BA86-69C5-43E3-AAFC-8A6CD46F84F6}" type="parTrans" cxnId="{3A9AA0F6-E8D9-469E-9BAF-D42168A3674D}">
      <dgm:prSet/>
      <dgm:spPr/>
      <dgm:t>
        <a:bodyPr/>
        <a:lstStyle/>
        <a:p>
          <a:endParaRPr lang="ru-RU"/>
        </a:p>
      </dgm:t>
    </dgm:pt>
    <dgm:pt modelId="{71584161-F6AE-4B02-B07F-FF19AC663A36}" type="sibTrans" cxnId="{3A9AA0F6-E8D9-469E-9BAF-D42168A3674D}">
      <dgm:prSet/>
      <dgm:spPr/>
      <dgm:t>
        <a:bodyPr/>
        <a:lstStyle/>
        <a:p>
          <a:endParaRPr lang="ru-RU"/>
        </a:p>
      </dgm:t>
    </dgm:pt>
    <dgm:pt modelId="{4C3E2088-EB2F-4436-A9A2-3B43EF72FEC9}" type="pres">
      <dgm:prSet presAssocID="{9F99A4D8-7407-43AA-A5FA-A9351640ADEA}" presName="arrowDiagram" presStyleCnt="0">
        <dgm:presLayoutVars>
          <dgm:chMax val="5"/>
          <dgm:dir/>
          <dgm:resizeHandles val="exact"/>
        </dgm:presLayoutVars>
      </dgm:prSet>
      <dgm:spPr/>
    </dgm:pt>
    <dgm:pt modelId="{90FBB157-C576-42D8-9EB0-0732458C1396}" type="pres">
      <dgm:prSet presAssocID="{9F99A4D8-7407-43AA-A5FA-A9351640ADEA}" presName="arrow" presStyleLbl="bgShp" presStyleIdx="0" presStyleCnt="1" custLinFactNeighborX="-6140" custLinFactNeighborY="4927"/>
      <dgm:spPr/>
    </dgm:pt>
    <dgm:pt modelId="{84B4FE97-535B-48F5-A702-6E6FCE995B21}" type="pres">
      <dgm:prSet presAssocID="{9F99A4D8-7407-43AA-A5FA-A9351640ADEA}" presName="arrowDiagram3" presStyleCnt="0"/>
      <dgm:spPr/>
    </dgm:pt>
    <dgm:pt modelId="{585873A5-8E2C-43DB-9484-7217FE21C215}" type="pres">
      <dgm:prSet presAssocID="{DD993EBD-476F-4030-85A6-B9C5C836C9FB}" presName="bullet3a" presStyleLbl="node1" presStyleIdx="0" presStyleCnt="3"/>
      <dgm:spPr/>
    </dgm:pt>
    <dgm:pt modelId="{71E7C901-99F5-4A76-98CE-B22E3AC428DF}" type="pres">
      <dgm:prSet presAssocID="{DD993EBD-476F-4030-85A6-B9C5C836C9FB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FE1BF-EDFE-4E85-B5BA-FF8C41C7BBFB}" type="pres">
      <dgm:prSet presAssocID="{4BF52720-BFD7-4339-ACFF-EA7AE41F467E}" presName="bullet3b" presStyleLbl="node1" presStyleIdx="1" presStyleCnt="3"/>
      <dgm:spPr/>
    </dgm:pt>
    <dgm:pt modelId="{1423A6E0-72FC-4198-B9E3-9C9288D3EC39}" type="pres">
      <dgm:prSet presAssocID="{4BF52720-BFD7-4339-ACFF-EA7AE41F467E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CA1965-F9D0-409F-8D78-606F069A3434}" type="pres">
      <dgm:prSet presAssocID="{D0B3811E-FB44-4AAF-BE74-D7EB08CE641C}" presName="bullet3c" presStyleLbl="node1" presStyleIdx="2" presStyleCnt="3"/>
      <dgm:spPr/>
    </dgm:pt>
    <dgm:pt modelId="{DD76C37A-69F1-4FA6-9356-B15BDA6B7A97}" type="pres">
      <dgm:prSet presAssocID="{D0B3811E-FB44-4AAF-BE74-D7EB08CE641C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98F72C-A53D-4DFA-B28C-4CAB5396A94F}" type="presOf" srcId="{9F99A4D8-7407-43AA-A5FA-A9351640ADEA}" destId="{4C3E2088-EB2F-4436-A9A2-3B43EF72FEC9}" srcOrd="0" destOrd="0" presId="urn:microsoft.com/office/officeart/2005/8/layout/arrow2"/>
    <dgm:cxn modelId="{934F150C-71C4-463F-854C-7B0E8207087E}" srcId="{9F99A4D8-7407-43AA-A5FA-A9351640ADEA}" destId="{DD993EBD-476F-4030-85A6-B9C5C836C9FB}" srcOrd="0" destOrd="0" parTransId="{9C8C8F3C-5931-4BED-96F1-CC0F47654AA2}" sibTransId="{C372207B-AF77-464C-914E-3113B1FA8ED0}"/>
    <dgm:cxn modelId="{A8E55056-7BE7-4041-96B4-F580B7CD5E96}" type="presOf" srcId="{DD993EBD-476F-4030-85A6-B9C5C836C9FB}" destId="{71E7C901-99F5-4A76-98CE-B22E3AC428DF}" srcOrd="0" destOrd="0" presId="urn:microsoft.com/office/officeart/2005/8/layout/arrow2"/>
    <dgm:cxn modelId="{6D6E57DA-7E23-4A0A-AE2A-F7D3E28D3186}" type="presOf" srcId="{4BF52720-BFD7-4339-ACFF-EA7AE41F467E}" destId="{1423A6E0-72FC-4198-B9E3-9C9288D3EC39}" srcOrd="0" destOrd="0" presId="urn:microsoft.com/office/officeart/2005/8/layout/arrow2"/>
    <dgm:cxn modelId="{3A9AA0F6-E8D9-469E-9BAF-D42168A3674D}" srcId="{9F99A4D8-7407-43AA-A5FA-A9351640ADEA}" destId="{D0B3811E-FB44-4AAF-BE74-D7EB08CE641C}" srcOrd="2" destOrd="0" parTransId="{5D42BA86-69C5-43E3-AAFC-8A6CD46F84F6}" sibTransId="{71584161-F6AE-4B02-B07F-FF19AC663A36}"/>
    <dgm:cxn modelId="{A634AA6A-D609-4A4D-A982-22BE764FC443}" type="presOf" srcId="{D0B3811E-FB44-4AAF-BE74-D7EB08CE641C}" destId="{DD76C37A-69F1-4FA6-9356-B15BDA6B7A97}" srcOrd="0" destOrd="0" presId="urn:microsoft.com/office/officeart/2005/8/layout/arrow2"/>
    <dgm:cxn modelId="{66E417C5-80F9-4F7B-AE67-93A155954E2B}" srcId="{9F99A4D8-7407-43AA-A5FA-A9351640ADEA}" destId="{4BF52720-BFD7-4339-ACFF-EA7AE41F467E}" srcOrd="1" destOrd="0" parTransId="{188A574F-8438-4A0A-95F7-7ADE3D55FF23}" sibTransId="{4AA87D4C-079E-4101-A8D3-740ABD9DD475}"/>
    <dgm:cxn modelId="{2696232F-A5B5-43DA-9AB2-7AC2FFF17B05}" type="presParOf" srcId="{4C3E2088-EB2F-4436-A9A2-3B43EF72FEC9}" destId="{90FBB157-C576-42D8-9EB0-0732458C1396}" srcOrd="0" destOrd="0" presId="urn:microsoft.com/office/officeart/2005/8/layout/arrow2"/>
    <dgm:cxn modelId="{E64C5C1B-48A0-4383-BD61-4205B4C997B3}" type="presParOf" srcId="{4C3E2088-EB2F-4436-A9A2-3B43EF72FEC9}" destId="{84B4FE97-535B-48F5-A702-6E6FCE995B21}" srcOrd="1" destOrd="0" presId="urn:microsoft.com/office/officeart/2005/8/layout/arrow2"/>
    <dgm:cxn modelId="{CB0D84B7-2B44-4A80-A354-633023135281}" type="presParOf" srcId="{84B4FE97-535B-48F5-A702-6E6FCE995B21}" destId="{585873A5-8E2C-43DB-9484-7217FE21C215}" srcOrd="0" destOrd="0" presId="urn:microsoft.com/office/officeart/2005/8/layout/arrow2"/>
    <dgm:cxn modelId="{101FBBA8-4DFE-49BD-BDD3-CFEAB28244BB}" type="presParOf" srcId="{84B4FE97-535B-48F5-A702-6E6FCE995B21}" destId="{71E7C901-99F5-4A76-98CE-B22E3AC428DF}" srcOrd="1" destOrd="0" presId="urn:microsoft.com/office/officeart/2005/8/layout/arrow2"/>
    <dgm:cxn modelId="{2125677A-3BA5-4EED-A4EE-65259E3A677C}" type="presParOf" srcId="{84B4FE97-535B-48F5-A702-6E6FCE995B21}" destId="{14BFE1BF-EDFE-4E85-B5BA-FF8C41C7BBFB}" srcOrd="2" destOrd="0" presId="urn:microsoft.com/office/officeart/2005/8/layout/arrow2"/>
    <dgm:cxn modelId="{02431F0E-B979-4676-A9C7-AF15F7BCBD70}" type="presParOf" srcId="{84B4FE97-535B-48F5-A702-6E6FCE995B21}" destId="{1423A6E0-72FC-4198-B9E3-9C9288D3EC39}" srcOrd="3" destOrd="0" presId="urn:microsoft.com/office/officeart/2005/8/layout/arrow2"/>
    <dgm:cxn modelId="{918F97A5-3AB9-4123-8D4F-75E3ED1DC235}" type="presParOf" srcId="{84B4FE97-535B-48F5-A702-6E6FCE995B21}" destId="{7CCA1965-F9D0-409F-8D78-606F069A3434}" srcOrd="4" destOrd="0" presId="urn:microsoft.com/office/officeart/2005/8/layout/arrow2"/>
    <dgm:cxn modelId="{E0AF05BA-6E3B-4125-9DBE-D46A7323A6AF}" type="presParOf" srcId="{84B4FE97-535B-48F5-A702-6E6FCE995B21}" destId="{DD76C37A-69F1-4FA6-9356-B15BDA6B7A97}" srcOrd="5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BB157-C576-42D8-9EB0-0732458C1396}">
      <dsp:nvSpPr>
        <dsp:cNvPr id="0" name=""/>
        <dsp:cNvSpPr/>
      </dsp:nvSpPr>
      <dsp:spPr>
        <a:xfrm>
          <a:off x="216992" y="0"/>
          <a:ext cx="3712051" cy="232003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873A5-8E2C-43DB-9484-7217FE21C215}">
      <dsp:nvSpPr>
        <dsp:cNvPr id="0" name=""/>
        <dsp:cNvSpPr/>
      </dsp:nvSpPr>
      <dsp:spPr>
        <a:xfrm>
          <a:off x="631628" y="1601286"/>
          <a:ext cx="96513" cy="96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7C901-99F5-4A76-98CE-B22E3AC428DF}">
      <dsp:nvSpPr>
        <dsp:cNvPr id="0" name=""/>
        <dsp:cNvSpPr/>
      </dsp:nvSpPr>
      <dsp:spPr>
        <a:xfrm>
          <a:off x="679885" y="1649542"/>
          <a:ext cx="864907" cy="670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14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2018: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36</a:t>
          </a:r>
          <a:r>
            <a:rPr lang="ru-RU" sz="1400" kern="1200" dirty="0" smtClean="0"/>
            <a:t> регионов</a:t>
          </a:r>
          <a:endParaRPr lang="ru-RU" sz="1400" kern="1200" dirty="0"/>
        </a:p>
      </dsp:txBody>
      <dsp:txXfrm>
        <a:off x="679885" y="1649542"/>
        <a:ext cx="864907" cy="670489"/>
      </dsp:txXfrm>
    </dsp:sp>
    <dsp:sp modelId="{14BFE1BF-EDFE-4E85-B5BA-FF8C41C7BBFB}">
      <dsp:nvSpPr>
        <dsp:cNvPr id="0" name=""/>
        <dsp:cNvSpPr/>
      </dsp:nvSpPr>
      <dsp:spPr>
        <a:xfrm>
          <a:off x="1483544" y="970701"/>
          <a:ext cx="174466" cy="1744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3A6E0-72FC-4198-B9E3-9C9288D3EC39}">
      <dsp:nvSpPr>
        <dsp:cNvPr id="0" name=""/>
        <dsp:cNvSpPr/>
      </dsp:nvSpPr>
      <dsp:spPr>
        <a:xfrm>
          <a:off x="1570777" y="1057934"/>
          <a:ext cx="890892" cy="1262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4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2019: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44</a:t>
          </a:r>
          <a:r>
            <a:rPr lang="ru-RU" sz="1400" kern="1200" dirty="0" smtClean="0"/>
            <a:t> региона</a:t>
          </a:r>
          <a:endParaRPr lang="ru-RU" sz="1400" kern="1200" dirty="0"/>
        </a:p>
      </dsp:txBody>
      <dsp:txXfrm>
        <a:off x="1570777" y="1057934"/>
        <a:ext cx="890892" cy="1262097"/>
      </dsp:txXfrm>
    </dsp:sp>
    <dsp:sp modelId="{7CCA1965-F9D0-409F-8D78-606F069A3434}">
      <dsp:nvSpPr>
        <dsp:cNvPr id="0" name=""/>
        <dsp:cNvSpPr/>
      </dsp:nvSpPr>
      <dsp:spPr>
        <a:xfrm>
          <a:off x="2508070" y="586968"/>
          <a:ext cx="241283" cy="2412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6C37A-69F1-4FA6-9356-B15BDA6B7A97}">
      <dsp:nvSpPr>
        <dsp:cNvPr id="0" name=""/>
        <dsp:cNvSpPr/>
      </dsp:nvSpPr>
      <dsp:spPr>
        <a:xfrm>
          <a:off x="2628712" y="707609"/>
          <a:ext cx="890892" cy="1612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851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2020: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58</a:t>
          </a:r>
          <a:r>
            <a:rPr lang="ru-RU" sz="1800" kern="1200" dirty="0" smtClean="0">
              <a:solidFill>
                <a:srgbClr val="C00000"/>
              </a:solidFill>
            </a:rPr>
            <a:t> </a:t>
          </a:r>
          <a:r>
            <a:rPr lang="ru-RU" sz="1400" kern="1200" dirty="0" smtClean="0"/>
            <a:t>регионов</a:t>
          </a:r>
          <a:endParaRPr lang="ru-RU" sz="1400" kern="1200" dirty="0"/>
        </a:p>
      </dsp:txBody>
      <dsp:txXfrm>
        <a:off x="2628712" y="707609"/>
        <a:ext cx="890892" cy="16124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BB157-C576-42D8-9EB0-0732458C1396}">
      <dsp:nvSpPr>
        <dsp:cNvPr id="0" name=""/>
        <dsp:cNvSpPr/>
      </dsp:nvSpPr>
      <dsp:spPr>
        <a:xfrm>
          <a:off x="0" y="0"/>
          <a:ext cx="3712051" cy="232003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873A5-8E2C-43DB-9484-7217FE21C215}">
      <dsp:nvSpPr>
        <dsp:cNvPr id="0" name=""/>
        <dsp:cNvSpPr/>
      </dsp:nvSpPr>
      <dsp:spPr>
        <a:xfrm>
          <a:off x="631628" y="1601286"/>
          <a:ext cx="96513" cy="96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7C901-99F5-4A76-98CE-B22E3AC428DF}">
      <dsp:nvSpPr>
        <dsp:cNvPr id="0" name=""/>
        <dsp:cNvSpPr/>
      </dsp:nvSpPr>
      <dsp:spPr>
        <a:xfrm>
          <a:off x="679885" y="1649542"/>
          <a:ext cx="864907" cy="670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140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2018: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C00000"/>
              </a:solidFill>
              <a:latin typeface="Calibri" panose="020F0502020204030204"/>
              <a:ea typeface="+mn-ea"/>
              <a:cs typeface="+mn-cs"/>
            </a:rPr>
            <a:t>53 </a:t>
          </a:r>
          <a:r>
            <a:rPr lang="ru-RU" sz="1400" kern="1200" dirty="0"/>
            <a:t>региона</a:t>
          </a:r>
        </a:p>
      </dsp:txBody>
      <dsp:txXfrm>
        <a:off x="679885" y="1649542"/>
        <a:ext cx="864907" cy="670489"/>
      </dsp:txXfrm>
    </dsp:sp>
    <dsp:sp modelId="{14BFE1BF-EDFE-4E85-B5BA-FF8C41C7BBFB}">
      <dsp:nvSpPr>
        <dsp:cNvPr id="0" name=""/>
        <dsp:cNvSpPr/>
      </dsp:nvSpPr>
      <dsp:spPr>
        <a:xfrm>
          <a:off x="1483544" y="970701"/>
          <a:ext cx="174466" cy="1744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3A6E0-72FC-4198-B9E3-9C9288D3EC39}">
      <dsp:nvSpPr>
        <dsp:cNvPr id="0" name=""/>
        <dsp:cNvSpPr/>
      </dsp:nvSpPr>
      <dsp:spPr>
        <a:xfrm>
          <a:off x="1570777" y="1057934"/>
          <a:ext cx="890892" cy="1262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4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2019: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C00000"/>
              </a:solidFill>
            </a:rPr>
            <a:t>55</a:t>
          </a:r>
          <a:r>
            <a:rPr lang="ru-RU" sz="1400" kern="1200" dirty="0"/>
            <a:t> регионов</a:t>
          </a:r>
        </a:p>
      </dsp:txBody>
      <dsp:txXfrm>
        <a:off x="1570777" y="1057934"/>
        <a:ext cx="890892" cy="1262097"/>
      </dsp:txXfrm>
    </dsp:sp>
    <dsp:sp modelId="{7CCA1965-F9D0-409F-8D78-606F069A3434}">
      <dsp:nvSpPr>
        <dsp:cNvPr id="0" name=""/>
        <dsp:cNvSpPr/>
      </dsp:nvSpPr>
      <dsp:spPr>
        <a:xfrm>
          <a:off x="2508070" y="586968"/>
          <a:ext cx="241283" cy="2412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6C37A-69F1-4FA6-9356-B15BDA6B7A97}">
      <dsp:nvSpPr>
        <dsp:cNvPr id="0" name=""/>
        <dsp:cNvSpPr/>
      </dsp:nvSpPr>
      <dsp:spPr>
        <a:xfrm>
          <a:off x="2628712" y="707609"/>
          <a:ext cx="890892" cy="1612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851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2020: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C00000"/>
              </a:solidFill>
            </a:rPr>
            <a:t>65</a:t>
          </a:r>
          <a:r>
            <a:rPr lang="ru-RU" sz="1800" kern="1200" dirty="0">
              <a:solidFill>
                <a:srgbClr val="C00000"/>
              </a:solidFill>
            </a:rPr>
            <a:t> </a:t>
          </a:r>
          <a:r>
            <a:rPr lang="ru-RU" sz="1400" kern="1200" dirty="0"/>
            <a:t>регионов</a:t>
          </a:r>
        </a:p>
      </dsp:txBody>
      <dsp:txXfrm>
        <a:off x="2628712" y="707609"/>
        <a:ext cx="890892" cy="16124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0.25447</cdr:x>
      <cdr:y>0.46372</cdr:y>
    </cdr:from>
    <cdr:to>
      <cdr:x>0.78887</cdr:x>
      <cdr:y>0.69952</cdr:y>
    </cdr:to>
    <cdr:cxnSp macro="">
      <cdr:nvCxnSpPr>
        <cdr:cNvPr id="27" name="Прямая со стрелкой 26">
          <a:extLst xmlns:a="http://schemas.openxmlformats.org/drawingml/2006/main">
            <a:ext uri="{FF2B5EF4-FFF2-40B4-BE49-F238E27FC236}">
              <a16:creationId xmlns="" xmlns:a16="http://schemas.microsoft.com/office/drawing/2014/main" id="{286099C1-C7E4-4F22-84C2-A3A8E5C05A0B}"/>
            </a:ext>
          </a:extLst>
        </cdr:cNvPr>
        <cdr:cNvCxnSpPr/>
      </cdr:nvCxnSpPr>
      <cdr:spPr>
        <a:xfrm xmlns:a="http://schemas.openxmlformats.org/drawingml/2006/main" flipV="1">
          <a:off x="720080" y="1841018"/>
          <a:ext cx="1512168" cy="93610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0.20358</cdr:x>
      <cdr:y>0.28235</cdr:y>
    </cdr:from>
    <cdr:to>
      <cdr:x>0.92334</cdr:x>
      <cdr:y>0.38313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1BA9D2F8-8B2A-45F4-ABEB-887DC083D198}"/>
            </a:ext>
          </a:extLst>
        </cdr:cNvPr>
        <cdr:cNvSpPr txBox="1"/>
      </cdr:nvSpPr>
      <cdr:spPr>
        <a:xfrm xmlns:a="http://schemas.openxmlformats.org/drawingml/2006/main">
          <a:off x="576064" y="1120938"/>
          <a:ext cx="203667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Рост в</a:t>
          </a:r>
          <a:r>
            <a:rPr lang="ru-RU" sz="2000" b="1" dirty="0" smtClean="0">
              <a:solidFill>
                <a:srgbClr val="C00000"/>
              </a:solidFill>
            </a:rPr>
            <a:t> 5 </a:t>
          </a:r>
          <a:r>
            <a:rPr lang="ru-RU" sz="2000" b="1" dirty="0">
              <a:solidFill>
                <a:srgbClr val="C00000"/>
              </a:solidFill>
            </a:rPr>
            <a:t>раз</a:t>
          </a:r>
          <a:endParaRPr lang="ru-RU" sz="3600" b="1" dirty="0">
            <a:solidFill>
              <a:srgbClr val="C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0.05263</cdr:x>
      <cdr:y>0.18801</cdr:y>
    </cdr:from>
    <cdr:to>
      <cdr:x>0.54386</cdr:x>
      <cdr:y>0.28998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90178036-859F-4907-9662-072FD1A95C6F}"/>
            </a:ext>
          </a:extLst>
        </cdr:cNvPr>
        <cdr:cNvSpPr txBox="1"/>
      </cdr:nvSpPr>
      <cdr:spPr>
        <a:xfrm xmlns:a="http://schemas.openxmlformats.org/drawingml/2006/main">
          <a:off x="216023" y="737661"/>
          <a:ext cx="2016230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b="1" dirty="0" smtClean="0">
              <a:solidFill>
                <a:schemeClr val="accent1">
                  <a:lumMod val="50000"/>
                </a:schemeClr>
              </a:solidFill>
            </a:rPr>
            <a:t>Рост в </a:t>
          </a:r>
          <a:r>
            <a:rPr lang="ru-RU" sz="2000" b="1" dirty="0" smtClean="0">
              <a:solidFill>
                <a:srgbClr val="C00000"/>
              </a:solidFill>
            </a:rPr>
            <a:t>4,7 </a:t>
          </a:r>
          <a:r>
            <a:rPr lang="ru-RU" sz="2000" b="1" dirty="0">
              <a:solidFill>
                <a:srgbClr val="C00000"/>
              </a:solidFill>
            </a:rPr>
            <a:t>раза</a:t>
          </a:r>
        </a:p>
      </cdr:txBody>
    </cdr:sp>
  </cdr:relSizeAnchor>
  <cdr:relSizeAnchor xmlns:cdr="http://schemas.openxmlformats.org/drawingml/2006/chartDrawing">
    <cdr:from>
      <cdr:x>0.26316</cdr:x>
      <cdr:y>0.22471</cdr:y>
    </cdr:from>
    <cdr:to>
      <cdr:x>0.73684</cdr:x>
      <cdr:y>0.62847</cdr:y>
    </cdr:to>
    <cdr:cxnSp macro="">
      <cdr:nvCxnSpPr>
        <cdr:cNvPr id="11" name="Прямая со стрелкой 10">
          <a:extLst xmlns:a="http://schemas.openxmlformats.org/drawingml/2006/main">
            <a:ext uri="{FF2B5EF4-FFF2-40B4-BE49-F238E27FC236}">
              <a16:creationId xmlns="" xmlns:a16="http://schemas.microsoft.com/office/drawing/2014/main" id="{381976D1-889B-4FD8-A92C-1C98C3BD99AB}"/>
            </a:ext>
          </a:extLst>
        </cdr:cNvPr>
        <cdr:cNvCxnSpPr/>
      </cdr:nvCxnSpPr>
      <cdr:spPr>
        <a:xfrm xmlns:a="http://schemas.openxmlformats.org/drawingml/2006/main" flipV="1">
          <a:off x="1080119" y="881677"/>
          <a:ext cx="1944216" cy="158417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0.2807</cdr:x>
      <cdr:y>0.04521</cdr:y>
    </cdr:from>
    <cdr:to>
      <cdr:x>0.80101</cdr:x>
      <cdr:y>0.14016</cdr:y>
    </cdr:to>
    <cdr:sp macro="" textlink="">
      <cdr:nvSpPr>
        <cdr:cNvPr id="18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F1ECFD71-AEBA-4CA5-A636-592ED06DFF8A}"/>
            </a:ext>
          </a:extLst>
        </cdr:cNvPr>
        <cdr:cNvSpPr txBox="1"/>
      </cdr:nvSpPr>
      <cdr:spPr>
        <a:xfrm xmlns:a="http://schemas.openxmlformats.org/drawingml/2006/main">
          <a:off x="1152127" y="177401"/>
          <a:ext cx="2135564" cy="3725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0" dirty="0">
              <a:solidFill>
                <a:schemeClr val="tx1"/>
              </a:solidFill>
            </a:rPr>
            <a:t>Застрахованная площадь, млн. га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0.15016</cdr:x>
      <cdr:y>0.28067</cdr:y>
    </cdr:from>
    <cdr:to>
      <cdr:x>0.84227</cdr:x>
      <cdr:y>0.39146</cdr:y>
    </cdr:to>
    <cdr:sp macro="" textlink="">
      <cdr:nvSpPr>
        <cdr:cNvPr id="5" name="TextBox 8">
          <a:extLst xmlns:a="http://schemas.openxmlformats.org/drawingml/2006/main">
            <a:ext uri="{FF2B5EF4-FFF2-40B4-BE49-F238E27FC236}">
              <a16:creationId xmlns="" xmlns:a16="http://schemas.microsoft.com/office/drawing/2014/main" id="{847D6E8B-55FA-4D35-8E71-8D6171E9E94F}"/>
            </a:ext>
          </a:extLst>
        </cdr:cNvPr>
        <cdr:cNvSpPr txBox="1"/>
      </cdr:nvSpPr>
      <cdr:spPr>
        <a:xfrm xmlns:a="http://schemas.openxmlformats.org/drawingml/2006/main">
          <a:off x="504056" y="1013593"/>
          <a:ext cx="232324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b="1" dirty="0" smtClean="0">
              <a:solidFill>
                <a:schemeClr val="accent1">
                  <a:lumMod val="50000"/>
                </a:schemeClr>
              </a:solidFill>
            </a:rPr>
            <a:t>Рост в</a:t>
          </a:r>
          <a:r>
            <a:rPr lang="ru-RU" b="1" dirty="0" smtClean="0">
              <a:solidFill>
                <a:srgbClr val="C00000"/>
              </a:solidFill>
            </a:rPr>
            <a:t> </a:t>
          </a:r>
          <a:r>
            <a:rPr lang="ru-RU" sz="2000" b="1" dirty="0" smtClean="0">
              <a:solidFill>
                <a:srgbClr val="C00000"/>
              </a:solidFill>
            </a:rPr>
            <a:t>1,5 раз</a:t>
          </a:r>
          <a:endParaRPr lang="ru-RU" sz="36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0.25742</cdr:x>
      <cdr:y>0.42773</cdr:y>
    </cdr:from>
    <cdr:to>
      <cdr:x>0.72935</cdr:x>
      <cdr:y>0.52742</cdr:y>
    </cdr:to>
    <cdr:cxnSp macro="">
      <cdr:nvCxnSpPr>
        <cdr:cNvPr id="27" name="Прямая со стрелкой 26">
          <a:extLst xmlns:a="http://schemas.openxmlformats.org/drawingml/2006/main">
            <a:ext uri="{FF2B5EF4-FFF2-40B4-BE49-F238E27FC236}">
              <a16:creationId xmlns="" xmlns:a16="http://schemas.microsoft.com/office/drawing/2014/main" id="{286099C1-C7E4-4F22-84C2-A3A8E5C05A0B}"/>
            </a:ext>
          </a:extLst>
        </cdr:cNvPr>
        <cdr:cNvCxnSpPr/>
      </cdr:nvCxnSpPr>
      <cdr:spPr>
        <a:xfrm xmlns:a="http://schemas.openxmlformats.org/drawingml/2006/main" flipV="1">
          <a:off x="864096" y="1544679"/>
          <a:ext cx="1584176" cy="36004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0.07018</cdr:x>
      <cdr:y>0.16517</cdr:y>
    </cdr:from>
    <cdr:to>
      <cdr:x>0.5614</cdr:x>
      <cdr:y>0.26715</cdr:y>
    </cdr:to>
    <cdr:sp macro="" textlink="">
      <cdr:nvSpPr>
        <cdr:cNvPr id="4" name="TextBox 8">
          <a:extLst xmlns:a="http://schemas.openxmlformats.org/drawingml/2006/main">
            <a:ext uri="{FF2B5EF4-FFF2-40B4-BE49-F238E27FC236}">
              <a16:creationId xmlns="" xmlns:a16="http://schemas.microsoft.com/office/drawing/2014/main" id="{80EB4B2C-0A73-4866-885F-6B0369DC05B4}"/>
            </a:ext>
          </a:extLst>
        </cdr:cNvPr>
        <cdr:cNvSpPr txBox="1"/>
      </cdr:nvSpPr>
      <cdr:spPr>
        <a:xfrm xmlns:a="http://schemas.openxmlformats.org/drawingml/2006/main">
          <a:off x="288032" y="648072"/>
          <a:ext cx="201622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Рост</a:t>
          </a:r>
          <a:r>
            <a:rPr lang="ru-RU" sz="2000" b="1" dirty="0" smtClean="0">
              <a:solidFill>
                <a:schemeClr val="accent1">
                  <a:lumMod val="50000"/>
                </a:schemeClr>
              </a:solidFill>
            </a:rPr>
            <a:t> в </a:t>
          </a:r>
          <a:r>
            <a:rPr lang="ru-RU" sz="2000" b="1" dirty="0" smtClean="0">
              <a:solidFill>
                <a:srgbClr val="C00000"/>
              </a:solidFill>
            </a:rPr>
            <a:t>1,6 раз</a:t>
          </a:r>
          <a:endParaRPr lang="ru-RU" sz="36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0.26148</cdr:x>
      <cdr:y>0.25746</cdr:y>
    </cdr:from>
    <cdr:to>
      <cdr:x>0.71762</cdr:x>
      <cdr:y>0.42494</cdr:y>
    </cdr:to>
    <cdr:cxnSp macro="">
      <cdr:nvCxnSpPr>
        <cdr:cNvPr id="11" name="Прямая со стрелкой 10">
          <a:extLst xmlns:a="http://schemas.openxmlformats.org/drawingml/2006/main">
            <a:ext uri="{FF2B5EF4-FFF2-40B4-BE49-F238E27FC236}">
              <a16:creationId xmlns="" xmlns:a16="http://schemas.microsoft.com/office/drawing/2014/main" id="{381976D1-889B-4FD8-A92C-1C98C3BD99AB}"/>
            </a:ext>
          </a:extLst>
        </cdr:cNvPr>
        <cdr:cNvCxnSpPr/>
      </cdr:nvCxnSpPr>
      <cdr:spPr>
        <a:xfrm xmlns:a="http://schemas.openxmlformats.org/drawingml/2006/main" flipV="1">
          <a:off x="1073244" y="1010160"/>
          <a:ext cx="1872208" cy="65711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0.10359</cdr:x>
      <cdr:y>0.01059</cdr:y>
    </cdr:from>
    <cdr:to>
      <cdr:x>0.86274</cdr:x>
      <cdr:y>0.10554</cdr:y>
    </cdr:to>
    <cdr:sp macro="" textlink="">
      <cdr:nvSpPr>
        <cdr:cNvPr id="18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F1ECFD71-AEBA-4CA5-A636-592ED06DFF8A}"/>
            </a:ext>
          </a:extLst>
        </cdr:cNvPr>
        <cdr:cNvSpPr txBox="1"/>
      </cdr:nvSpPr>
      <cdr:spPr>
        <a:xfrm xmlns:a="http://schemas.openxmlformats.org/drawingml/2006/main">
          <a:off x="425172" y="41545"/>
          <a:ext cx="3115897" cy="3725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>
              <a:solidFill>
                <a:schemeClr val="tx1">
                  <a:lumMod val="75000"/>
                  <a:lumOff val="25000"/>
                </a:schemeClr>
              </a:solidFill>
            </a:rPr>
            <a:t>Застрахованное поголовье, млн. усл. голов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0.83907</cdr:x>
      <cdr:y>0.45767</cdr:y>
    </cdr:from>
    <cdr:to>
      <cdr:x>0.88351</cdr:x>
      <cdr:y>0.59571</cdr:y>
    </cdr:to>
    <cdr:sp macro="" textlink="">
      <cdr:nvSpPr>
        <cdr:cNvPr id="2" name="Стрелка вниз 1"/>
        <cdr:cNvSpPr/>
      </cdr:nvSpPr>
      <cdr:spPr>
        <a:xfrm xmlns:a="http://schemas.openxmlformats.org/drawingml/2006/main" rot="10800000">
          <a:off x="5437790" y="1859963"/>
          <a:ext cx="288003" cy="560994"/>
        </a:xfrm>
        <a:prstGeom xmlns:a="http://schemas.openxmlformats.org/drawingml/2006/main" prst="downArrow">
          <a:avLst/>
        </a:prstGeom>
        <a:solidFill xmlns:a="http://schemas.openxmlformats.org/drawingml/2006/main">
          <a:srgbClr val="3F9D4F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0.77168</cdr:x>
      <cdr:y>0.05704</cdr:y>
    </cdr:from>
    <cdr:to>
      <cdr:x>1</cdr:x>
      <cdr:y>0.33702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3074453" y="169301"/>
          <a:ext cx="909651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dirty="0">
              <a:solidFill>
                <a:schemeClr val="bg1">
                  <a:lumMod val="25000"/>
                </a:schemeClr>
              </a:solidFill>
            </a:rPr>
            <a:t>% от объема выплат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F0E52-5DE0-4274-AF66-81A136E785FA}" type="datetimeFigureOut">
              <a:rPr lang="ru-RU" smtClean="0"/>
              <a:t>17.03.2021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8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8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2B378-393B-4890-988B-20F50C31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698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12B378-393B-4890-988B-20F50C31575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459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12B378-393B-4890-988B-20F50C31575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808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12B378-393B-4890-988B-20F50C31575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446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8088" y="685800"/>
            <a:ext cx="4573587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8E980-3B96-4DBF-8B16-39884304D0B7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6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12B378-393B-4890-988B-20F50C31575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8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412"/>
            <a:ext cx="9144000" cy="6505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8208912" cy="345638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ctr">
              <a:defRPr sz="36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229200"/>
            <a:ext cx="8208912" cy="1032520"/>
          </a:xfrm>
          <a:noFill/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43808" y="6381339"/>
            <a:ext cx="2895600" cy="293117"/>
          </a:xfrm>
          <a:prstGeom prst="rect">
            <a:avLst/>
          </a:prstGeom>
        </p:spPr>
        <p:txBody>
          <a:bodyPr lIns="91436" tIns="45718" rIns="91436" bIns="45718"/>
          <a:lstStyle>
            <a:lvl1pPr algn="ctr">
              <a:defRPr sz="15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914354"/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" y="366831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5" y="308289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 flipV="1">
            <a:off x="5384224" y="360257"/>
            <a:ext cx="3733820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 flipV="1">
            <a:off x="5384246" y="440116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 useBgFill="1">
        <p:nvSpPr>
          <p:cNvPr id="16" name="Скругленный прямоугольник 15"/>
          <p:cNvSpPr/>
          <p:nvPr userDrawn="1"/>
        </p:nvSpPr>
        <p:spPr bwMode="white">
          <a:xfrm>
            <a:off x="5382090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 useBgFill="1">
        <p:nvSpPr>
          <p:cNvPr id="17" name="Скругленный прямоугольник 16"/>
          <p:cNvSpPr/>
          <p:nvPr userDrawn="1"/>
        </p:nvSpPr>
        <p:spPr bwMode="white">
          <a:xfrm>
            <a:off x="6856821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 bwMode="invGray">
          <a:xfrm>
            <a:off x="9063811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 bwMode="invGray">
          <a:xfrm>
            <a:off x="9033445" y="-2001"/>
            <a:ext cx="44628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 bwMode="invGray">
          <a:xfrm>
            <a:off x="9019155" y="-2001"/>
            <a:ext cx="44628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 bwMode="invGray">
          <a:xfrm>
            <a:off x="8981651" y="-2001"/>
            <a:ext cx="44628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 bwMode="invGray">
          <a:xfrm>
            <a:off x="8936851" y="380"/>
            <a:ext cx="54863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 bwMode="invGray">
          <a:xfrm>
            <a:off x="8905190" y="380"/>
            <a:ext cx="44628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pic>
        <p:nvPicPr>
          <p:cNvPr id="24" name="Picture 2"/>
          <p:cNvPicPr>
            <a:picLocks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516227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526" y="1484784"/>
            <a:ext cx="8730970" cy="5040560"/>
          </a:xfrm>
        </p:spPr>
        <p:txBody>
          <a:bodyPr lIns="71997" rIns="71997"/>
          <a:lstStyle>
            <a:lvl1pPr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342882" indent="-342882">
              <a:buClrTx/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5556" y="620688"/>
            <a:ext cx="8370929" cy="634083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5" name="Picture 2"/>
          <p:cNvPicPr>
            <a:picLocks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32214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620688"/>
            <a:ext cx="8118901" cy="634083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3" name="Picture 2"/>
          <p:cNvPicPr>
            <a:picLocks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82635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5389565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Pictures\агрокультура биждов\d921c2055569a42a87135ca5ea45eeb808519518_origina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44"/>
            <a:ext cx="9144000" cy="685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974904" y="6545248"/>
            <a:ext cx="2133600" cy="268139"/>
          </a:xfrm>
          <a:prstGeom prst="rect">
            <a:avLst/>
          </a:prstGeom>
        </p:spPr>
        <p:txBody>
          <a:bodyPr lIns="91436" tIns="45718" rIns="91436" bIns="45718"/>
          <a:lstStyle/>
          <a:p>
            <a:pPr defTabSz="914354"/>
            <a:fld id="{7991DEB4-17E9-4A42-9923-3EEE1C321D28}" type="slidenum">
              <a:rPr lang="ru-RU" sz="1900">
                <a:solidFill>
                  <a:srgbClr val="000000"/>
                </a:solidFill>
              </a:rPr>
              <a:pPr defTabSz="914354"/>
              <a:t>‹#›</a:t>
            </a:fld>
            <a:endParaRPr lang="ru-RU" sz="1900" dirty="0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720022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Pictures\агрокультура биждов\78429187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072" y="0"/>
            <a:ext cx="9152072" cy="685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974904" y="6545252"/>
            <a:ext cx="2133600" cy="268139"/>
          </a:xfrm>
          <a:prstGeom prst="rect">
            <a:avLst/>
          </a:prstGeom>
        </p:spPr>
        <p:txBody>
          <a:bodyPr lIns="121912" tIns="60956" rIns="121912" bIns="60956"/>
          <a:lstStyle/>
          <a:p>
            <a:pPr defTabSz="914354"/>
            <a:fld id="{7991DEB4-17E9-4A42-9923-3EEE1C321D28}" type="slidenum">
              <a:rPr lang="ru-RU" sz="1900">
                <a:solidFill>
                  <a:srgbClr val="005910"/>
                </a:solidFill>
              </a:rPr>
              <a:pPr defTabSz="914354"/>
              <a:t>‹#›</a:t>
            </a:fld>
            <a:endParaRPr lang="ru-RU" sz="1900" dirty="0">
              <a:solidFill>
                <a:srgbClr val="00591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1597188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Pictures\агрокультура биждов\d921c2055569a42a87135ca5ea45eeb808519518_origina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44"/>
            <a:ext cx="9144000" cy="685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974904" y="6545248"/>
            <a:ext cx="2133600" cy="268139"/>
          </a:xfrm>
          <a:prstGeom prst="rect">
            <a:avLst/>
          </a:prstGeom>
        </p:spPr>
        <p:txBody>
          <a:bodyPr lIns="91436" tIns="45718" rIns="91436" bIns="45718"/>
          <a:lstStyle/>
          <a:p>
            <a:pPr defTabSz="914354"/>
            <a:fld id="{7991DEB4-17E9-4A42-9923-3EEE1C321D28}" type="slidenum">
              <a:rPr lang="ru-RU" sz="1900">
                <a:solidFill>
                  <a:srgbClr val="000000"/>
                </a:solidFill>
              </a:rPr>
              <a:pPr defTabSz="914354"/>
              <a:t>‹#›</a:t>
            </a:fld>
            <a:endParaRPr lang="ru-RU" sz="1900" dirty="0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59682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Pictures\агрокультура биждов\d921c2055569a42a87135ca5ea45eeb808519518_origina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44"/>
            <a:ext cx="9144000" cy="685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974904" y="6545248"/>
            <a:ext cx="2133600" cy="268139"/>
          </a:xfrm>
          <a:prstGeom prst="rect">
            <a:avLst/>
          </a:prstGeom>
        </p:spPr>
        <p:txBody>
          <a:bodyPr lIns="91436" tIns="45718" rIns="91436" bIns="45718"/>
          <a:lstStyle/>
          <a:p>
            <a:pPr defTabSz="914354"/>
            <a:fld id="{7991DEB4-17E9-4A42-9923-3EEE1C321D28}" type="slidenum">
              <a:rPr lang="ru-RU" sz="1900">
                <a:solidFill>
                  <a:srgbClr val="000000"/>
                </a:solidFill>
              </a:rPr>
              <a:pPr defTabSz="914354"/>
              <a:t>‹#›</a:t>
            </a:fld>
            <a:endParaRPr lang="ru-RU" sz="1900" dirty="0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645946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4480" y="2272"/>
            <a:ext cx="468000" cy="2520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defTabSz="914354"/>
            <a:fld id="{126D6573-FD59-47A7-BD0A-E3856452D580}" type="slidenum">
              <a:rPr lang="ru-RU" smtClean="0">
                <a:solidFill>
                  <a:srgbClr val="FFFFFF"/>
                </a:solidFill>
              </a:rPr>
              <a:pPr defTabSz="914354"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39552" y="618891"/>
            <a:ext cx="8424936" cy="50585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495229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5556" y="620688"/>
            <a:ext cx="8370929" cy="634083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6124862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Pictures\агрокультура биждов\agriculture.jpg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250"/>
            <a:ext cx="9144000" cy="686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6974904" y="6545241"/>
            <a:ext cx="2133600" cy="268139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fld id="{7991DEB4-17E9-4A42-9923-3EEE1C321D28}" type="slidenum">
              <a:rPr lang="ru-RU" smtClean="0">
                <a:solidFill>
                  <a:srgbClr val="005910"/>
                </a:solidFill>
              </a:rPr>
              <a:pPr/>
              <a:t>‹#›</a:t>
            </a:fld>
            <a:endParaRPr lang="ru-RU" dirty="0">
              <a:solidFill>
                <a:srgbClr val="00591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3203849" y="44628"/>
            <a:ext cx="58326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10000"/>
                  </a:schemeClr>
                </a:solidFill>
              </a:rPr>
              <a:t>Агрострахование</a:t>
            </a:r>
            <a:r>
              <a:rPr lang="ru-RU" sz="1400" baseline="0" dirty="0" smtClean="0">
                <a:solidFill>
                  <a:schemeClr val="bg1">
                    <a:lumMod val="10000"/>
                  </a:schemeClr>
                </a:solidFill>
              </a:rPr>
              <a:t> в России: от восстановления к развитию</a:t>
            </a:r>
            <a:endParaRPr lang="ru-RU" sz="1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5220072" y="383182"/>
            <a:ext cx="3816425" cy="934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6588224" y="476672"/>
            <a:ext cx="2448273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699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Pictures\агрокультура биждов\102482-004-72D1229A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6974904" y="6545240"/>
            <a:ext cx="2133600" cy="268139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fld id="{7991DEB4-17E9-4A42-9923-3EEE1C321D28}" type="slidenum">
              <a:rPr lang="ru-RU" smtClean="0">
                <a:solidFill>
                  <a:srgbClr val="005910"/>
                </a:solidFill>
              </a:rPr>
              <a:pPr/>
              <a:t>‹#›</a:t>
            </a:fld>
            <a:endParaRPr lang="ru-RU" dirty="0">
              <a:solidFill>
                <a:srgbClr val="00591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7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3203849" y="44628"/>
            <a:ext cx="58326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10000"/>
                  </a:schemeClr>
                </a:solidFill>
              </a:rPr>
              <a:t>Агрострахование</a:t>
            </a:r>
            <a:r>
              <a:rPr lang="ru-RU" sz="1400" baseline="0" dirty="0" smtClean="0">
                <a:solidFill>
                  <a:schemeClr val="bg1">
                    <a:lumMod val="10000"/>
                  </a:schemeClr>
                </a:solidFill>
              </a:rPr>
              <a:t> в России: от восстановления к развитию</a:t>
            </a:r>
            <a:endParaRPr lang="ru-RU" sz="1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5220072" y="383182"/>
            <a:ext cx="3816425" cy="934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6588224" y="476672"/>
            <a:ext cx="2448273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462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Pictures\агрокультура биждов\78429187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072" y="0"/>
            <a:ext cx="9152072" cy="685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974904" y="6545252"/>
            <a:ext cx="2133600" cy="268139"/>
          </a:xfrm>
          <a:prstGeom prst="rect">
            <a:avLst/>
          </a:prstGeom>
        </p:spPr>
        <p:txBody>
          <a:bodyPr lIns="121912" tIns="60956" rIns="121912" bIns="60956"/>
          <a:lstStyle/>
          <a:p>
            <a:pPr defTabSz="914354"/>
            <a:fld id="{7991DEB4-17E9-4A42-9923-3EEE1C321D28}" type="slidenum">
              <a:rPr lang="ru-RU" sz="1900">
                <a:solidFill>
                  <a:srgbClr val="005910"/>
                </a:solidFill>
              </a:rPr>
              <a:pPr defTabSz="914354"/>
              <a:t>‹#›</a:t>
            </a:fld>
            <a:endParaRPr lang="ru-RU" sz="1900" dirty="0">
              <a:solidFill>
                <a:srgbClr val="00591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3203849" y="44628"/>
            <a:ext cx="58326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10000"/>
                  </a:schemeClr>
                </a:solidFill>
              </a:rPr>
              <a:t>Агрострахование</a:t>
            </a:r>
            <a:r>
              <a:rPr lang="ru-RU" sz="1400" baseline="0" dirty="0" smtClean="0">
                <a:solidFill>
                  <a:schemeClr val="bg1">
                    <a:lumMod val="10000"/>
                  </a:schemeClr>
                </a:solidFill>
              </a:rPr>
              <a:t> в России: от восстановления к развитию</a:t>
            </a:r>
            <a:endParaRPr lang="ru-RU" sz="1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5220072" y="383182"/>
            <a:ext cx="3816425" cy="934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6588224" y="476672"/>
            <a:ext cx="2448273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77596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Pictures\агрокультура биждов\d921c2055569a42a87135ca5ea45eeb808519518_origina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44"/>
            <a:ext cx="9144000" cy="685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974904" y="6545248"/>
            <a:ext cx="2133600" cy="268139"/>
          </a:xfrm>
          <a:prstGeom prst="rect">
            <a:avLst/>
          </a:prstGeom>
        </p:spPr>
        <p:txBody>
          <a:bodyPr lIns="91436" tIns="45718" rIns="91436" bIns="45718"/>
          <a:lstStyle/>
          <a:p>
            <a:pPr defTabSz="914354"/>
            <a:fld id="{7991DEB4-17E9-4A42-9923-3EEE1C321D28}" type="slidenum">
              <a:rPr lang="ru-RU" sz="1900">
                <a:solidFill>
                  <a:srgbClr val="000000"/>
                </a:solidFill>
              </a:rPr>
              <a:pPr defTabSz="914354"/>
              <a:t>‹#›</a:t>
            </a:fld>
            <a:endParaRPr lang="ru-RU" sz="1900" dirty="0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669737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Pictures\агрокультура биждов\d921c2055569a42a87135ca5ea45eeb808519518_origina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44"/>
            <a:ext cx="9144000" cy="685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974904" y="6545248"/>
            <a:ext cx="2133600" cy="268139"/>
          </a:xfrm>
          <a:prstGeom prst="rect">
            <a:avLst/>
          </a:prstGeom>
        </p:spPr>
        <p:txBody>
          <a:bodyPr lIns="91436" tIns="45718" rIns="91436" bIns="45718"/>
          <a:lstStyle/>
          <a:p>
            <a:pPr defTabSz="914354"/>
            <a:fld id="{7991DEB4-17E9-4A42-9923-3EEE1C321D28}" type="slidenum">
              <a:rPr lang="ru-RU" sz="1900">
                <a:solidFill>
                  <a:srgbClr val="000000"/>
                </a:solidFill>
              </a:rPr>
              <a:pPr defTabSz="914354"/>
              <a:t>‹#›</a:t>
            </a:fld>
            <a:endParaRPr lang="ru-RU" sz="1900" dirty="0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3203849" y="44628"/>
            <a:ext cx="58326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10000"/>
                  </a:schemeClr>
                </a:solidFill>
              </a:rPr>
              <a:t>Агрострахование</a:t>
            </a:r>
            <a:r>
              <a:rPr lang="ru-RU" sz="1400" baseline="0" dirty="0" smtClean="0">
                <a:solidFill>
                  <a:schemeClr val="bg1">
                    <a:lumMod val="10000"/>
                  </a:schemeClr>
                </a:solidFill>
              </a:rPr>
              <a:t> в России: от восстановления к развитию</a:t>
            </a:r>
            <a:endParaRPr lang="ru-RU" sz="1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5220072" y="383182"/>
            <a:ext cx="3816425" cy="934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6588224" y="476672"/>
            <a:ext cx="2448273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453384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us\Pictures\агрокультура биждов\whea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6974904" y="6545241"/>
            <a:ext cx="2133600" cy="268139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fld id="{7991DEB4-17E9-4A42-9923-3EEE1C321D28}" type="slidenum">
              <a:rPr lang="ru-RU" smtClean="0">
                <a:solidFill>
                  <a:srgbClr val="005910"/>
                </a:solidFill>
              </a:rPr>
              <a:pPr/>
              <a:t>‹#›</a:t>
            </a:fld>
            <a:endParaRPr lang="ru-RU" dirty="0">
              <a:solidFill>
                <a:srgbClr val="005910"/>
              </a:solidFill>
            </a:endParaRPr>
          </a:p>
        </p:txBody>
      </p:sp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933604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sus\Pictures\агрокультура биждов\champs-ciel-bleu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188640"/>
            <a:ext cx="8280920" cy="720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bg1">
                    <a:lumMod val="1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6974904" y="6545241"/>
            <a:ext cx="2133600" cy="268139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fld id="{7991DEB4-17E9-4A42-9923-3EEE1C321D28}" type="slidenum">
              <a:rPr lang="ru-RU" smtClean="0">
                <a:solidFill>
                  <a:srgbClr val="005910"/>
                </a:solidFill>
              </a:rPr>
              <a:pPr/>
              <a:t>‹#›</a:t>
            </a:fld>
            <a:endParaRPr lang="ru-RU" dirty="0">
              <a:solidFill>
                <a:srgbClr val="005910"/>
              </a:solidFill>
            </a:endParaRPr>
          </a:p>
        </p:txBody>
      </p:sp>
      <p:pic>
        <p:nvPicPr>
          <p:cNvPr id="5" name="Picture 2"/>
          <p:cNvPicPr>
            <a:picLocks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9" y="44628"/>
            <a:ext cx="476316" cy="129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3203849" y="44628"/>
            <a:ext cx="58326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10000"/>
                  </a:schemeClr>
                </a:solidFill>
              </a:rPr>
              <a:t>Агрострахование</a:t>
            </a:r>
            <a:r>
              <a:rPr lang="ru-RU" sz="1400" baseline="0" dirty="0" smtClean="0">
                <a:solidFill>
                  <a:schemeClr val="bg1">
                    <a:lumMod val="10000"/>
                  </a:schemeClr>
                </a:solidFill>
              </a:rPr>
              <a:t> в России: от восстановления к развитию</a:t>
            </a:r>
            <a:endParaRPr lang="ru-RU" sz="1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220072" y="383182"/>
            <a:ext cx="3816425" cy="934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6588224" y="476672"/>
            <a:ext cx="2448273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93185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526" y="1484784"/>
            <a:ext cx="8730970" cy="5040560"/>
          </a:xfrm>
        </p:spPr>
        <p:txBody>
          <a:bodyPr lIns="71997" rIns="71997"/>
          <a:lstStyle>
            <a:lvl1pPr>
              <a:defRPr sz="23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342882" indent="-342882">
              <a:buClrTx/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5556" y="620688"/>
            <a:ext cx="8370929" cy="634083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28293944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5556" y="620688"/>
            <a:ext cx="8370929" cy="634083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6981084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2" y="1484784"/>
            <a:ext cx="8740185" cy="518457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683568" y="562670"/>
            <a:ext cx="8308136" cy="634083"/>
          </a:xfrm>
          <a:prstGeom prst="rect">
            <a:avLst/>
          </a:prstGeom>
        </p:spPr>
        <p:txBody>
          <a:bodyPr vert="horz" lIns="91436" tIns="45718" rIns="91436" bIns="45718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" y="366831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" y="308289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384224" y="360257"/>
            <a:ext cx="3733820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384246" y="440116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382090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6856821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63811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33445" y="-2001"/>
            <a:ext cx="44628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9019155" y="-2001"/>
            <a:ext cx="44628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981651" y="-2001"/>
            <a:ext cx="44628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 bwMode="invGray">
          <a:xfrm>
            <a:off x="8936851" y="380"/>
            <a:ext cx="54863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 bwMode="invGray">
          <a:xfrm>
            <a:off x="8905190" y="380"/>
            <a:ext cx="44628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3" name="Номер слайда 5"/>
          <p:cNvSpPr txBox="1">
            <a:spLocks/>
          </p:cNvSpPr>
          <p:nvPr/>
        </p:nvSpPr>
        <p:spPr>
          <a:xfrm>
            <a:off x="8568444" y="2272"/>
            <a:ext cx="468000" cy="252000"/>
          </a:xfrm>
          <a:prstGeom prst="rect">
            <a:avLst/>
          </a:prstGeom>
        </p:spPr>
        <p:txBody>
          <a:bodyPr lIns="91436" tIns="45718" rIns="91436" bIns="45718"/>
          <a:lstStyle>
            <a:defPPr>
              <a:defRPr lang="ru-RU"/>
            </a:defPPr>
            <a:lvl1pPr marL="0" algn="l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6D6573-FD59-47A7-BD0A-E3856452D58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7" r:id="rId4"/>
    <p:sldLayoutId id="2147483664" r:id="rId5"/>
    <p:sldLayoutId id="2147483665" r:id="rId6"/>
    <p:sldLayoutId id="2147483669" r:id="rId7"/>
    <p:sldLayoutId id="2147483671" r:id="rId8"/>
    <p:sldLayoutId id="2147483672" r:id="rId9"/>
    <p:sldLayoutId id="2147483673" r:id="rId10"/>
    <p:sldLayoutId id="2147483675" r:id="rId11"/>
    <p:sldLayoutId id="2147483681" r:id="rId12"/>
    <p:sldLayoutId id="2147483682" r:id="rId13"/>
    <p:sldLayoutId id="2147483683" r:id="rId14"/>
    <p:sldLayoutId id="2147483685" r:id="rId15"/>
    <p:sldLayoutId id="2147483686" r:id="rId16"/>
    <p:sldLayoutId id="2147483687" r:id="rId17"/>
  </p:sldLayoutIdLst>
  <p:transition spd="slow">
    <p:wipe/>
  </p:transition>
  <p:hf hdr="0" ftr="0" dt="0"/>
  <p:txStyles>
    <p:titleStyle>
      <a:lvl1pPr algn="l" defTabSz="914354" rtl="0" eaLnBrk="1" latinLnBrk="0" hangingPunct="1">
        <a:spcBef>
          <a:spcPct val="0"/>
        </a:spcBef>
        <a:buNone/>
        <a:defRPr kumimoji="0" lang="ru-RU" sz="2300" b="1" kern="120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1pPr>
      <a:lvl2pPr marL="0" indent="0" algn="l" defTabSz="914354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2" y="1484784"/>
            <a:ext cx="8740185" cy="518457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683568" y="562670"/>
            <a:ext cx="8308136" cy="634083"/>
          </a:xfrm>
          <a:prstGeom prst="rect">
            <a:avLst/>
          </a:prstGeom>
        </p:spPr>
        <p:txBody>
          <a:bodyPr vert="horz" lIns="91436" tIns="45718" rIns="91436" bIns="45718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" y="366872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" y="308330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384224" y="360298"/>
            <a:ext cx="3733820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384264" y="440116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382090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6856821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63811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33445" y="-2001"/>
            <a:ext cx="44628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9019155" y="-2001"/>
            <a:ext cx="44628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981651" y="-2001"/>
            <a:ext cx="44628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 bwMode="invGray">
          <a:xfrm>
            <a:off x="8936869" y="380"/>
            <a:ext cx="54863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 bwMode="invGray">
          <a:xfrm>
            <a:off x="8905190" y="380"/>
            <a:ext cx="44628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54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23" name="Номер слайда 5"/>
          <p:cNvSpPr txBox="1">
            <a:spLocks/>
          </p:cNvSpPr>
          <p:nvPr/>
        </p:nvSpPr>
        <p:spPr>
          <a:xfrm>
            <a:off x="8568444" y="2272"/>
            <a:ext cx="468000" cy="252000"/>
          </a:xfrm>
          <a:prstGeom prst="rect">
            <a:avLst/>
          </a:prstGeom>
        </p:spPr>
        <p:txBody>
          <a:bodyPr lIns="91436" tIns="45718" rIns="91436" bIns="45718"/>
          <a:lstStyle>
            <a:defPPr>
              <a:defRPr lang="ru-RU"/>
            </a:defPPr>
            <a:lvl1pPr marL="0" algn="l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6D6573-FD59-47A7-BD0A-E3856452D580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38" y="332666"/>
            <a:ext cx="243000" cy="87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5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ransition spd="slow">
    <p:wipe/>
  </p:transition>
  <p:hf hdr="0" ftr="0" dt="0"/>
  <p:txStyles>
    <p:titleStyle>
      <a:lvl1pPr algn="l" defTabSz="914354" rtl="0" eaLnBrk="1" latinLnBrk="0" hangingPunct="1">
        <a:spcBef>
          <a:spcPct val="0"/>
        </a:spcBef>
        <a:buNone/>
        <a:defRPr kumimoji="0" lang="ru-RU" sz="2300" b="1" kern="120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1pPr>
      <a:lvl2pPr marL="0" indent="0" algn="l" defTabSz="914354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jpeg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pr@naai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0" y="1700808"/>
            <a:ext cx="9144000" cy="3456384"/>
          </a:xfrm>
          <a:solidFill>
            <a:schemeClr val="bg1">
              <a:alpha val="24000"/>
            </a:schemeClr>
          </a:solidFill>
        </p:spPr>
        <p:txBody>
          <a:bodyPr anchor="ctr">
            <a:normAutofit/>
          </a:bodyPr>
          <a:lstStyle/>
          <a:p>
            <a:r>
              <a:rPr lang="ru-RU" sz="3200" dirty="0">
                <a:solidFill>
                  <a:schemeClr val="bg1">
                    <a:lumMod val="10000"/>
                  </a:schemeClr>
                </a:solidFill>
              </a:rPr>
              <a:t>«Агрострахование с </a:t>
            </a:r>
            <a:r>
              <a:rPr lang="ru-RU" sz="3200" dirty="0" smtClean="0">
                <a:solidFill>
                  <a:schemeClr val="bg1">
                    <a:lumMod val="10000"/>
                  </a:schemeClr>
                </a:solidFill>
              </a:rPr>
              <a:t>господдержкой:</a:t>
            </a:r>
            <a:br>
              <a:rPr lang="ru-RU" sz="3200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ru-RU" sz="3200" dirty="0" smtClean="0">
                <a:solidFill>
                  <a:schemeClr val="bg1">
                    <a:lumMod val="10000"/>
                  </a:schemeClr>
                </a:solidFill>
              </a:rPr>
              <a:t>состояние и перспективы»</a:t>
            </a:r>
            <a:endParaRPr lang="ru-RU" sz="3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5996549" y="4869160"/>
            <a:ext cx="2945168" cy="1032520"/>
          </a:xfrm>
        </p:spPr>
        <p:txBody>
          <a:bodyPr anchor="b">
            <a:noAutofit/>
          </a:bodyPr>
          <a:lstStyle/>
          <a:p>
            <a:pPr algn="r"/>
            <a:r>
              <a:rPr lang="ru-RU" sz="1800" b="1" dirty="0" smtClean="0">
                <a:solidFill>
                  <a:schemeClr val="tx1"/>
                </a:solidFill>
              </a:rPr>
              <a:t>Президент </a:t>
            </a:r>
            <a:r>
              <a:rPr lang="ru-RU" sz="1800" b="1" dirty="0">
                <a:solidFill>
                  <a:schemeClr val="tx1"/>
                </a:solidFill>
              </a:rPr>
              <a:t>НСА</a:t>
            </a:r>
          </a:p>
          <a:p>
            <a:pPr algn="r"/>
            <a:r>
              <a:rPr lang="ru-RU" sz="1600" b="1" dirty="0">
                <a:solidFill>
                  <a:schemeClr val="tx1"/>
                </a:solidFill>
                <a:effectLst/>
              </a:rPr>
              <a:t>Биждов Корней Даткович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3595CAB-A2C3-46DE-B8B6-5CCB920D3CFC}"/>
              </a:ext>
            </a:extLst>
          </p:cNvPr>
          <p:cNvSpPr/>
          <p:nvPr/>
        </p:nvSpPr>
        <p:spPr>
          <a:xfrm>
            <a:off x="474704" y="800708"/>
            <a:ext cx="8194592" cy="792088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lvl="0" algn="ctr">
              <a:defRPr/>
            </a:pPr>
            <a:r>
              <a:rPr lang="ru-RU" dirty="0" smtClean="0"/>
              <a:t>Семинар-совещание</a:t>
            </a:r>
          </a:p>
          <a:p>
            <a:pPr lvl="0" algn="ctr">
              <a:defRPr/>
            </a:pP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Саратовская 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область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1840" y="6021287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Москва-Саратов</a:t>
            </a:r>
            <a:endParaRPr lang="ru-RU" dirty="0" smtClean="0"/>
          </a:p>
          <a:p>
            <a:pPr algn="ctr"/>
            <a:r>
              <a:rPr lang="ru-RU" dirty="0" smtClean="0"/>
              <a:t>17.03.2021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99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308136" cy="634083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Агрострахование </a:t>
            </a:r>
            <a:r>
              <a:rPr lang="ru-RU" sz="2400" dirty="0" smtClean="0">
                <a:solidFill>
                  <a:schemeClr val="tx1"/>
                </a:solidFill>
              </a:rPr>
              <a:t>(все виды)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b="0" dirty="0">
                <a:solidFill>
                  <a:schemeClr val="tx1"/>
                </a:solidFill>
              </a:rPr>
              <a:t>2018-2020 гг</a:t>
            </a:r>
            <a:r>
              <a:rPr lang="ru-RU" sz="2400" b="0" dirty="0" smtClean="0">
                <a:solidFill>
                  <a:schemeClr val="tx1"/>
                </a:solidFill>
              </a:rPr>
              <a:t>. (</a:t>
            </a:r>
            <a:r>
              <a:rPr lang="ru-RU" sz="2000" dirty="0" smtClean="0">
                <a:solidFill>
                  <a:schemeClr val="tx1"/>
                </a:solidFill>
              </a:rPr>
              <a:t>данные </a:t>
            </a:r>
            <a:r>
              <a:rPr lang="ru-RU" sz="2000" dirty="0">
                <a:solidFill>
                  <a:schemeClr val="tx1"/>
                </a:solidFill>
              </a:rPr>
              <a:t>ЦБ </a:t>
            </a:r>
            <a:r>
              <a:rPr lang="ru-RU" sz="2000" dirty="0" smtClean="0">
                <a:solidFill>
                  <a:schemeClr val="tx1"/>
                </a:solidFill>
              </a:rPr>
              <a:t>РФ)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54"/>
            <a:fld id="{7991DEB4-17E9-4A42-9923-3EEE1C321D28}" type="slidenum">
              <a:rPr lang="ru-RU" sz="1900" smtClean="0">
                <a:solidFill>
                  <a:srgbClr val="005910"/>
                </a:solidFill>
              </a:rPr>
              <a:pPr defTabSz="914354"/>
              <a:t>2</a:t>
            </a:fld>
            <a:endParaRPr lang="ru-RU" sz="1900" dirty="0">
              <a:solidFill>
                <a:srgbClr val="005910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86145827"/>
              </p:ext>
            </p:extLst>
          </p:nvPr>
        </p:nvGraphicFramePr>
        <p:xfrm>
          <a:off x="1524000" y="1397000"/>
          <a:ext cx="643237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39923" y="165853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+43%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7081B9D-8ED1-4309-89E6-C70E7DFDA095}"/>
              </a:ext>
            </a:extLst>
          </p:cNvPr>
          <p:cNvSpPr txBox="1"/>
          <p:nvPr/>
        </p:nvSpPr>
        <p:spPr>
          <a:xfrm>
            <a:off x="191390" y="5661248"/>
            <a:ext cx="8773098" cy="1107996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285750" lvl="0" indent="-285750">
              <a:spcAft>
                <a:spcPts val="600"/>
              </a:spcAft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indent="0">
              <a:buNone/>
            </a:pPr>
            <a:r>
              <a:rPr lang="ru-RU" dirty="0" smtClean="0"/>
              <a:t>Рост агрострахования продолжился в 2020 г.:</a:t>
            </a:r>
          </a:p>
          <a:p>
            <a:pPr marL="0" indent="0">
              <a:buNone/>
            </a:pPr>
            <a:r>
              <a:rPr lang="ru-RU" dirty="0" smtClean="0"/>
              <a:t>прирост по всем направлениям – </a:t>
            </a:r>
            <a:r>
              <a:rPr lang="ru-RU" dirty="0" smtClean="0">
                <a:solidFill>
                  <a:srgbClr val="C00000"/>
                </a:solidFill>
              </a:rPr>
              <a:t>43%, объем рынка – 8,1 млрд. рублей.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Страхование с господдержкой – главный локомотив роста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6136" y="1468515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Премия, млрд. руб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549954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308136" cy="634083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Агрострахование </a:t>
            </a:r>
            <a:r>
              <a:rPr lang="ru-RU" sz="2200" dirty="0" smtClean="0">
                <a:solidFill>
                  <a:schemeClr val="tx1"/>
                </a:solidFill>
              </a:rPr>
              <a:t>с господдержкой</a:t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ru-RU" sz="2200" b="0" dirty="0">
                <a:solidFill>
                  <a:schemeClr val="tx1"/>
                </a:solidFill>
              </a:rPr>
              <a:t>2018-2020 гг</a:t>
            </a:r>
            <a:r>
              <a:rPr lang="ru-RU" sz="2200" b="0" dirty="0" smtClean="0">
                <a:solidFill>
                  <a:schemeClr val="tx1"/>
                </a:solidFill>
              </a:rPr>
              <a:t>. (данные НСА)</a:t>
            </a:r>
            <a:endParaRPr lang="ru-RU" sz="2200" b="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3771" y="1412776"/>
            <a:ext cx="312781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ru-RU" sz="2000" dirty="0"/>
              <a:t>Рост рынка агрострахования с </a:t>
            </a:r>
            <a:r>
              <a:rPr lang="ru-RU" sz="2000" dirty="0" smtClean="0"/>
              <a:t>господдержкой, </a:t>
            </a:r>
            <a:r>
              <a:rPr lang="ru-RU" sz="2000" b="1" dirty="0" smtClean="0">
                <a:solidFill>
                  <a:srgbClr val="C00000"/>
                </a:solidFill>
              </a:rPr>
              <a:t>2018-2020</a:t>
            </a:r>
            <a:r>
              <a:rPr lang="ru-RU" sz="2000" b="1" dirty="0">
                <a:solidFill>
                  <a:srgbClr val="C00000"/>
                </a:solidFill>
              </a:rPr>
              <a:t>:</a:t>
            </a:r>
          </a:p>
          <a:p>
            <a:pPr>
              <a:spcAft>
                <a:spcPts val="300"/>
              </a:spcAft>
            </a:pPr>
            <a:r>
              <a:rPr lang="ru-RU" sz="2400" dirty="0">
                <a:solidFill>
                  <a:srgbClr val="000000"/>
                </a:solidFill>
              </a:rPr>
              <a:t>    в </a:t>
            </a:r>
            <a:r>
              <a:rPr lang="ru-RU" sz="3600" b="1" dirty="0">
                <a:solidFill>
                  <a:srgbClr val="C00000"/>
                </a:solidFill>
              </a:rPr>
              <a:t>3,3</a:t>
            </a:r>
            <a:r>
              <a:rPr lang="ru-RU" sz="2400" dirty="0">
                <a:solidFill>
                  <a:srgbClr val="000000"/>
                </a:solidFill>
              </a:rPr>
              <a:t> </a:t>
            </a:r>
            <a:r>
              <a:rPr lang="ru-RU" sz="2400" dirty="0">
                <a:solidFill>
                  <a:srgbClr val="C00000"/>
                </a:solidFill>
              </a:rPr>
              <a:t>раза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37819022"/>
              </p:ext>
            </p:extLst>
          </p:nvPr>
        </p:nvGraphicFramePr>
        <p:xfrm>
          <a:off x="1115616" y="1412776"/>
          <a:ext cx="3082415" cy="365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Прямая со стрелкой 8"/>
          <p:cNvCxnSpPr>
            <a:cxnSpLocks/>
          </p:cNvCxnSpPr>
          <p:nvPr/>
        </p:nvCxnSpPr>
        <p:spPr>
          <a:xfrm flipV="1">
            <a:off x="2051720" y="1755883"/>
            <a:ext cx="1296144" cy="1503784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5044588" y="3742145"/>
            <a:ext cx="338618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</a:rPr>
              <a:t>За </a:t>
            </a:r>
            <a:r>
              <a:rPr lang="ru-RU" sz="2000" b="1" dirty="0" smtClean="0">
                <a:solidFill>
                  <a:srgbClr val="C00000"/>
                </a:solidFill>
              </a:rPr>
              <a:t>2020</a:t>
            </a:r>
            <a:r>
              <a:rPr lang="ru-RU" sz="2000" dirty="0" smtClean="0">
                <a:solidFill>
                  <a:srgbClr val="000000"/>
                </a:solidFill>
              </a:rPr>
              <a:t> год</a:t>
            </a:r>
            <a:r>
              <a:rPr lang="ru-RU" sz="2000" b="1" dirty="0" smtClean="0">
                <a:solidFill>
                  <a:srgbClr val="C00000"/>
                </a:solidFill>
              </a:rPr>
              <a:t>:</a:t>
            </a:r>
            <a:endParaRPr lang="ru-RU" sz="2000" b="1" dirty="0">
              <a:solidFill>
                <a:srgbClr val="C00000"/>
              </a:solidFill>
            </a:endParaRPr>
          </a:p>
          <a:p>
            <a:r>
              <a:rPr lang="ru-RU" sz="3200" b="1" dirty="0">
                <a:solidFill>
                  <a:srgbClr val="C00000"/>
                </a:solidFill>
              </a:rPr>
              <a:t>   +47%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7081B9D-8ED1-4309-89E6-C70E7DFDA095}"/>
              </a:ext>
            </a:extLst>
          </p:cNvPr>
          <p:cNvSpPr txBox="1"/>
          <p:nvPr/>
        </p:nvSpPr>
        <p:spPr>
          <a:xfrm>
            <a:off x="191390" y="5661248"/>
            <a:ext cx="8773098" cy="784830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285750" lvl="0" indent="-285750">
              <a:spcAft>
                <a:spcPts val="600"/>
              </a:spcAft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indent="0">
              <a:buNone/>
            </a:pPr>
            <a:r>
              <a:rPr lang="ru-RU" dirty="0" smtClean="0"/>
              <a:t>За 2 года объем рынка агрострахования с господдержкой вырос в </a:t>
            </a:r>
            <a:r>
              <a:rPr lang="ru-RU" sz="2000" b="1" dirty="0" smtClean="0">
                <a:solidFill>
                  <a:srgbClr val="C00000"/>
                </a:solidFill>
              </a:rPr>
              <a:t>3,3 раза</a:t>
            </a:r>
          </a:p>
          <a:p>
            <a:pPr marL="0" indent="0">
              <a:buNone/>
            </a:pPr>
            <a:r>
              <a:rPr lang="ru-RU" dirty="0" smtClean="0"/>
              <a:t>В 2020 году – в </a:t>
            </a:r>
            <a:r>
              <a:rPr lang="ru-RU" sz="2000" b="1" dirty="0" smtClean="0">
                <a:solidFill>
                  <a:srgbClr val="C00000"/>
                </a:solidFill>
              </a:rPr>
              <a:t>1,5 раз</a:t>
            </a:r>
          </a:p>
        </p:txBody>
      </p:sp>
      <p:sp>
        <p:nvSpPr>
          <p:cNvPr id="14" name="AutoShape 6" descr="Влияние коронавируса на транспортную индустрию в мире | Gurtam">
            <a:extLst>
              <a:ext uri="{FF2B5EF4-FFF2-40B4-BE49-F238E27FC236}">
                <a16:creationId xmlns="" xmlns:a16="http://schemas.microsoft.com/office/drawing/2014/main" id="{F1A1A160-3130-44ED-A81D-40ACA94DB6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354"/>
            <a:fld id="{7991DEB4-17E9-4A42-9923-3EEE1C321D28}" type="slidenum">
              <a:rPr lang="ru-RU" sz="1900" smtClean="0"/>
              <a:pPr algn="r" defTabSz="914354"/>
              <a:t>3</a:t>
            </a:fld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276117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>
            <a:extLst>
              <a:ext uri="{FF2B5EF4-FFF2-40B4-BE49-F238E27FC236}">
                <a16:creationId xmlns="" xmlns:a16="http://schemas.microsoft.com/office/drawing/2014/main" id="{A94C93AE-5EB7-4381-985E-679AA3E2FE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532555"/>
              </p:ext>
            </p:extLst>
          </p:nvPr>
        </p:nvGraphicFramePr>
        <p:xfrm>
          <a:off x="5364088" y="1443966"/>
          <a:ext cx="2829675" cy="3970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="" xmlns:a16="http://schemas.microsoft.com/office/drawing/2014/main" id="{6F3E301C-13B7-466B-B0FB-40AAE1054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1872073"/>
              </p:ext>
            </p:extLst>
          </p:nvPr>
        </p:nvGraphicFramePr>
        <p:xfrm>
          <a:off x="467545" y="1467203"/>
          <a:ext cx="4104455" cy="392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Заголовок 2">
            <a:extLst>
              <a:ext uri="{FF2B5EF4-FFF2-40B4-BE49-F238E27FC236}">
                <a16:creationId xmlns="" xmlns:a16="http://schemas.microsoft.com/office/drawing/2014/main" id="{738890FC-EF21-4D6C-BFD3-BEA751D49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43" y="332656"/>
            <a:ext cx="8308136" cy="634083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Агрострахование с господдержкой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0" dirty="0" smtClean="0">
                <a:solidFill>
                  <a:schemeClr val="tx1"/>
                </a:solidFill>
              </a:rPr>
              <a:t>Растениеводство</a:t>
            </a:r>
            <a:endParaRPr lang="ru-RU" sz="2200" b="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13FE4C26-CD01-46FC-B428-F0EC2A538BEC}"/>
              </a:ext>
            </a:extLst>
          </p:cNvPr>
          <p:cNvSpPr/>
          <p:nvPr/>
        </p:nvSpPr>
        <p:spPr>
          <a:xfrm>
            <a:off x="107504" y="5293816"/>
            <a:ext cx="8928992" cy="1431161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С</a:t>
            </a:r>
            <a:r>
              <a:rPr lang="ru-RU" dirty="0" smtClean="0">
                <a:solidFill>
                  <a:schemeClr val="tx1"/>
                </a:solidFill>
              </a:rPr>
              <a:t> 2018 по 2020 год: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rgbClr val="C00000"/>
                </a:solidFill>
              </a:rPr>
              <a:t>5 раз </a:t>
            </a:r>
            <a:r>
              <a:rPr lang="ru-RU" dirty="0">
                <a:solidFill>
                  <a:schemeClr val="tx1"/>
                </a:solidFill>
              </a:rPr>
              <a:t>увеличилась застрахованная площадь под с/х культурами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Более чем в </a:t>
            </a:r>
            <a:r>
              <a:rPr lang="ru-RU" dirty="0">
                <a:solidFill>
                  <a:srgbClr val="C00000"/>
                </a:solidFill>
              </a:rPr>
              <a:t>4 раза </a:t>
            </a:r>
            <a:r>
              <a:rPr lang="ru-RU" dirty="0">
                <a:solidFill>
                  <a:schemeClr val="tx1"/>
                </a:solidFill>
              </a:rPr>
              <a:t>вырос охват (с </a:t>
            </a:r>
            <a:r>
              <a:rPr lang="ru-RU" i="1" dirty="0">
                <a:solidFill>
                  <a:srgbClr val="C00000"/>
                </a:solidFill>
              </a:rPr>
              <a:t>1,5%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>
                <a:solidFill>
                  <a:srgbClr val="C00000"/>
                </a:solidFill>
              </a:rPr>
              <a:t>7%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rgbClr val="C00000"/>
                </a:solidFill>
              </a:rPr>
              <a:t>5 раз </a:t>
            </a:r>
            <a:r>
              <a:rPr lang="ru-RU" dirty="0">
                <a:solidFill>
                  <a:schemeClr val="tx1"/>
                </a:solidFill>
              </a:rPr>
              <a:t>вырос объем рынка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89D477B-E6B5-49B8-9507-08E1D42718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906" y="5274945"/>
            <a:ext cx="1613019" cy="134076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91DEB4-17E9-4A42-9923-3EEE1C321D28}" type="slidenum">
              <a:rPr lang="ru-RU" smtClean="0">
                <a:solidFill>
                  <a:srgbClr val="005910"/>
                </a:solidFill>
              </a:rPr>
              <a:pPr/>
              <a:t>4</a:t>
            </a:fld>
            <a:endParaRPr lang="ru-RU" dirty="0">
              <a:solidFill>
                <a:srgbClr val="00591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3990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4653136"/>
            <a:ext cx="5688632" cy="1985159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spcAft>
                <a:spcPts val="600"/>
              </a:spcAft>
            </a:lvl1pPr>
          </a:lstStyle>
          <a:p>
            <a:r>
              <a:rPr lang="ru-RU" sz="1400" dirty="0" smtClean="0"/>
              <a:t>Развитие системы агрострахования за 3 года: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Присоединились 22 региона (2020: </a:t>
            </a:r>
            <a:r>
              <a:rPr lang="ru-RU" sz="1400" dirty="0" smtClean="0">
                <a:solidFill>
                  <a:srgbClr val="C00000"/>
                </a:solidFill>
              </a:rPr>
              <a:t>58 регионов</a:t>
            </a:r>
            <a:r>
              <a:rPr lang="ru-RU" sz="1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охвачены </a:t>
            </a:r>
            <a:r>
              <a:rPr lang="ru-RU" sz="1400" dirty="0"/>
              <a:t>все основные аграрные </a:t>
            </a:r>
            <a:r>
              <a:rPr lang="ru-RU" sz="1400" dirty="0" smtClean="0"/>
              <a:t>регионы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C00000"/>
                </a:solidFill>
              </a:rPr>
              <a:t>в</a:t>
            </a:r>
            <a:r>
              <a:rPr lang="ru-RU" sz="1400" dirty="0" smtClean="0">
                <a:solidFill>
                  <a:srgbClr val="C00000"/>
                </a:solidFill>
              </a:rPr>
              <a:t>се федеральные округа </a:t>
            </a:r>
            <a:r>
              <a:rPr lang="ru-RU" sz="1400" dirty="0" smtClean="0"/>
              <a:t>оказывают господдержку</a:t>
            </a:r>
          </a:p>
          <a:p>
            <a:r>
              <a:rPr lang="ru-RU" sz="1400" dirty="0" smtClean="0"/>
              <a:t>Наиболее активное развитие в 2020 г.: Дальний Восток (охват 17%), Северо-Кавказский регион (16%), Центр (9%), </a:t>
            </a:r>
            <a:r>
              <a:rPr lang="ru-RU" sz="1400" dirty="0" smtClean="0">
                <a:solidFill>
                  <a:srgbClr val="C00000"/>
                </a:solidFill>
              </a:rPr>
              <a:t>Сибирь (8%).</a:t>
            </a:r>
          </a:p>
          <a:p>
            <a:r>
              <a:rPr lang="ru-RU" sz="1400" dirty="0">
                <a:solidFill>
                  <a:srgbClr val="C00000"/>
                </a:solidFill>
              </a:rPr>
              <a:t>П</a:t>
            </a:r>
            <a:r>
              <a:rPr lang="ru-RU" sz="1400" dirty="0" smtClean="0">
                <a:solidFill>
                  <a:srgbClr val="C00000"/>
                </a:solidFill>
              </a:rPr>
              <a:t>ФО </a:t>
            </a:r>
            <a:r>
              <a:rPr lang="ru-RU" sz="1400" dirty="0" smtClean="0">
                <a:solidFill>
                  <a:srgbClr val="C00000"/>
                </a:solidFill>
              </a:rPr>
              <a:t>– </a:t>
            </a:r>
            <a:r>
              <a:rPr lang="ru-RU" sz="1400" dirty="0" smtClean="0">
                <a:solidFill>
                  <a:srgbClr val="C00000"/>
                </a:solidFill>
              </a:rPr>
              <a:t>2-е место по размеру застрахованных </a:t>
            </a:r>
            <a:r>
              <a:rPr lang="ru-RU" sz="1400" dirty="0" smtClean="0">
                <a:solidFill>
                  <a:srgbClr val="C00000"/>
                </a:solidFill>
              </a:rPr>
              <a:t>с/х площадей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4500" y="1412776"/>
            <a:ext cx="4716524" cy="243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360" y="404664"/>
            <a:ext cx="8308136" cy="634083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Страхование урожая с господдержкой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0" dirty="0">
                <a:solidFill>
                  <a:schemeClr val="tx1"/>
                </a:solidFill>
              </a:rPr>
              <a:t>Расширение охвата 2018-2020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03393"/>
              </p:ext>
            </p:extLst>
          </p:nvPr>
        </p:nvGraphicFramePr>
        <p:xfrm>
          <a:off x="4860032" y="2564904"/>
          <a:ext cx="3745432" cy="2774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635"/>
                <a:gridCol w="1359923"/>
                <a:gridCol w="709526"/>
                <a:gridCol w="650398"/>
                <a:gridCol w="729950"/>
              </a:tblGrid>
              <a:tr h="4355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Округ</a:t>
                      </a: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48" marR="6584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Застрахованная площадь, тыс. га</a:t>
                      </a: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48" marR="65848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Охват</a:t>
                      </a: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Центральный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1 466</a:t>
                      </a: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1 499</a:t>
                      </a: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9525" marR="9525" marT="9525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  <a:t>Приволжский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</a:rPr>
                        <a:t>1 259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</a:rPr>
                        <a:t>1 185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Сибирский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1 135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832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Южный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688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805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Северо-Кавказский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655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239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9525" marR="9525" marT="9525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Дальневосточный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339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9525" marR="9525" marT="9525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Уральский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49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32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Северо-Западный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</a:tr>
              <a:tr h="33838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ВСЕГО, РФ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5 615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4 786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858120504"/>
              </p:ext>
            </p:extLst>
          </p:nvPr>
        </p:nvGraphicFramePr>
        <p:xfrm>
          <a:off x="251520" y="1700808"/>
          <a:ext cx="4032448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354"/>
            <a:fld id="{7991DEB4-17E9-4A42-9923-3EEE1C321D28}" type="slidenum">
              <a:rPr lang="ru-RU" sz="1900" smtClean="0">
                <a:solidFill>
                  <a:srgbClr val="000000"/>
                </a:solidFill>
              </a:rPr>
              <a:pPr algn="r" defTabSz="914354"/>
              <a:t>5</a:t>
            </a:fld>
            <a:endParaRPr lang="ru-RU" sz="1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806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00BF2D-FBCF-47C2-B43E-B044A30A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Основные группы застрахованных сельхозкультур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0" dirty="0">
                <a:solidFill>
                  <a:schemeClr val="tx1"/>
                </a:solidFill>
              </a:rPr>
              <a:t>Страхование урожая 2019-2021 гг.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9A6296C9-4339-42A2-BF1A-62092CB88C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1814095"/>
              </p:ext>
            </p:extLst>
          </p:nvPr>
        </p:nvGraphicFramePr>
        <p:xfrm>
          <a:off x="107504" y="2492896"/>
          <a:ext cx="4428491" cy="3014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D6C9B1E-FC07-4D82-AC97-7D655B212F9D}"/>
              </a:ext>
            </a:extLst>
          </p:cNvPr>
          <p:cNvSpPr txBox="1"/>
          <p:nvPr/>
        </p:nvSpPr>
        <p:spPr>
          <a:xfrm>
            <a:off x="144557" y="5157192"/>
            <a:ext cx="8868912" cy="1415772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spcAft>
                <a:spcPts val="600"/>
              </a:spcAft>
              <a:defRPr sz="1400"/>
            </a:lvl1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C00000"/>
                </a:solidFill>
              </a:rPr>
              <a:t>8 групп </a:t>
            </a:r>
            <a:r>
              <a:rPr lang="ru-RU" dirty="0"/>
              <a:t>сельхозкультур было </a:t>
            </a:r>
            <a:r>
              <a:rPr lang="ru-RU" dirty="0" smtClean="0"/>
              <a:t>застраховано, из них преобладающие – </a:t>
            </a:r>
            <a:r>
              <a:rPr lang="ru-RU" sz="1600" dirty="0">
                <a:solidFill>
                  <a:srgbClr val="C00000"/>
                </a:solidFill>
              </a:rPr>
              <a:t>зерновые </a:t>
            </a:r>
            <a:r>
              <a:rPr lang="ru-RU" sz="1600" dirty="0" smtClean="0">
                <a:solidFill>
                  <a:srgbClr val="C00000"/>
                </a:solidFill>
              </a:rPr>
              <a:t>(77% в 202 г.) и масличные (13%).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В 2020 г. в </a:t>
            </a:r>
            <a:r>
              <a:rPr lang="ru-RU" sz="1600" dirty="0">
                <a:solidFill>
                  <a:srgbClr val="C00000"/>
                </a:solidFill>
              </a:rPr>
              <a:t>2 раза </a:t>
            </a:r>
            <a:r>
              <a:rPr lang="ru-RU" dirty="0" smtClean="0"/>
              <a:t>выросла доля </a:t>
            </a:r>
            <a:r>
              <a:rPr lang="ru-RU" sz="1600" dirty="0">
                <a:solidFill>
                  <a:srgbClr val="C00000"/>
                </a:solidFill>
              </a:rPr>
              <a:t>озимых </a:t>
            </a:r>
            <a:r>
              <a:rPr lang="ru-RU" sz="1600" dirty="0" smtClean="0">
                <a:solidFill>
                  <a:srgbClr val="C00000"/>
                </a:solidFill>
              </a:rPr>
              <a:t>зерновых </a:t>
            </a:r>
            <a:r>
              <a:rPr lang="ru-RU" dirty="0" smtClean="0"/>
              <a:t>(причины: убытки </a:t>
            </a:r>
            <a:r>
              <a:rPr lang="ru-RU" dirty="0"/>
              <a:t>2019 г., а также предпосылки к почвенной засухе на Юге России привели к спросу на страхование </a:t>
            </a:r>
            <a:r>
              <a:rPr lang="ru-RU" dirty="0" smtClean="0"/>
              <a:t>озимых)</a:t>
            </a:r>
            <a:endParaRPr lang="ru-RU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В застрахованном озимом севе преобладает </a:t>
            </a:r>
            <a:r>
              <a:rPr lang="ru-RU" dirty="0" smtClean="0">
                <a:solidFill>
                  <a:srgbClr val="C00000"/>
                </a:solidFill>
              </a:rPr>
              <a:t>пшеница</a:t>
            </a:r>
            <a:r>
              <a:rPr lang="ru-RU" dirty="0" smtClean="0"/>
              <a:t> (</a:t>
            </a:r>
            <a:r>
              <a:rPr lang="en-US" dirty="0" smtClean="0">
                <a:solidFill>
                  <a:srgbClr val="C00000"/>
                </a:solidFill>
              </a:rPr>
              <a:t>&gt;</a:t>
            </a:r>
            <a:r>
              <a:rPr lang="ru-RU" dirty="0" smtClean="0">
                <a:solidFill>
                  <a:srgbClr val="C00000"/>
                </a:solidFill>
              </a:rPr>
              <a:t>9</a:t>
            </a:r>
            <a:r>
              <a:rPr lang="en-US" dirty="0" smtClean="0">
                <a:solidFill>
                  <a:srgbClr val="C00000"/>
                </a:solidFill>
              </a:rPr>
              <a:t>0</a:t>
            </a:r>
            <a:r>
              <a:rPr lang="ru-RU" dirty="0" smtClean="0">
                <a:solidFill>
                  <a:srgbClr val="C00000"/>
                </a:solidFill>
              </a:rPr>
              <a:t>%</a:t>
            </a:r>
            <a:r>
              <a:rPr lang="en-US" dirty="0" smtClean="0"/>
              <a:t> </a:t>
            </a:r>
            <a:r>
              <a:rPr lang="ru-RU" dirty="0" smtClean="0"/>
              <a:t>площади)</a:t>
            </a:r>
            <a:endParaRPr lang="ru-RU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9A6296C9-4339-42A2-BF1A-62092CB88C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0133585"/>
              </p:ext>
            </p:extLst>
          </p:nvPr>
        </p:nvGraphicFramePr>
        <p:xfrm>
          <a:off x="4572000" y="2492896"/>
          <a:ext cx="4464495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1618796"/>
            <a:ext cx="4032448" cy="584775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 sz="1600" b="1" i="0" u="none" strike="noStrike" kern="1200" baseline="0">
                <a:solidFill>
                  <a:srgbClr val="F8F8F8">
                    <a:lumMod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chemeClr val="bg1">
                    <a:lumMod val="10000"/>
                  </a:schemeClr>
                </a:solidFill>
              </a:rPr>
              <a:t>Застраховано под урожай 2019 г.:</a:t>
            </a:r>
          </a:p>
          <a:p>
            <a:pPr algn="ctr">
              <a:defRPr sz="1600" b="1" i="0" u="none" strike="noStrike" kern="1200" baseline="0">
                <a:solidFill>
                  <a:srgbClr val="F8F8F8">
                    <a:lumMod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rgbClr val="C00000"/>
                </a:solidFill>
              </a:rPr>
              <a:t>3,4 млн га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4048" y="1700808"/>
            <a:ext cx="3672407" cy="584775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10000"/>
                  </a:schemeClr>
                </a:solidFill>
              </a:rPr>
              <a:t>Застраховано под </a:t>
            </a:r>
            <a:r>
              <a:rPr lang="ru-RU" sz="1600" b="1" dirty="0" smtClean="0">
                <a:solidFill>
                  <a:schemeClr val="bg1">
                    <a:lumMod val="10000"/>
                  </a:schemeClr>
                </a:solidFill>
              </a:rPr>
              <a:t>урожай 2020 г.: </a:t>
            </a:r>
            <a:r>
              <a:rPr lang="ru-RU" sz="1600" b="1" dirty="0" smtClean="0">
                <a:solidFill>
                  <a:srgbClr val="C00000"/>
                </a:solidFill>
              </a:rPr>
              <a:t>5,4 млн. га 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4617" y="2238907"/>
            <a:ext cx="71287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1" i="0" u="none" strike="noStrike" kern="1200" baseline="0">
                <a:solidFill>
                  <a:srgbClr val="F8F8F8">
                    <a:lumMod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bg1">
                    <a:lumMod val="10000"/>
                  </a:schemeClr>
                </a:solidFill>
              </a:rPr>
              <a:t>(доля от совокупной площади по всем договорам)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354"/>
            <a:fld id="{7991DEB4-17E9-4A42-9923-3EEE1C321D28}" type="slidenum">
              <a:rPr lang="ru-RU" sz="1900" smtClean="0">
                <a:solidFill>
                  <a:srgbClr val="005910"/>
                </a:solidFill>
              </a:rPr>
              <a:pPr algn="r" defTabSz="914354"/>
              <a:t>6</a:t>
            </a:fld>
            <a:endParaRPr lang="ru-RU" sz="1900" dirty="0">
              <a:solidFill>
                <a:srgbClr val="00591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269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Регионы-лидеры по страхованию с/х культур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b="0" dirty="0">
                <a:solidFill>
                  <a:schemeClr val="tx1"/>
                </a:solidFill>
              </a:rPr>
              <a:t>Страхование урожая с господдержкой, 2020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287884"/>
              </p:ext>
            </p:extLst>
          </p:nvPr>
        </p:nvGraphicFramePr>
        <p:xfrm>
          <a:off x="1203400" y="1787624"/>
          <a:ext cx="6562341" cy="3257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729"/>
                <a:gridCol w="2054627"/>
                <a:gridCol w="1621153"/>
                <a:gridCol w="1182777"/>
                <a:gridCol w="1383055"/>
              </a:tblGrid>
              <a:tr h="605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Регион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Застраховано в 2020 г., тыс. га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Застраховано в 2019 г., тыс. га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Охват посевов страхованием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Ставропольский край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652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235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22%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Воронежская область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612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841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24%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Омская область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550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469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Тамбовская область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409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314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23%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Алтайский край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366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223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Волгоградская область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308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270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7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Оренбургская область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284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119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7%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8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Республика Мордовия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228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252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31%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9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Республика Татарстан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205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257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8%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Приморский край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188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47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46%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ТОП-10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3 802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3 026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14%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</a:tr>
              <a:tr h="33838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ВСЕГО, РФ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5 615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4 786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7%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31392" y="1473310"/>
            <a:ext cx="67687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Регионы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</a:rPr>
              <a:t>с наибольшей площадью застрахованных 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сельхозкультур,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г.</a:t>
            </a:r>
            <a:endParaRPr lang="ru-RU" alt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179" y="5229200"/>
            <a:ext cx="8280920" cy="1384995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spcAft>
                <a:spcPts val="600"/>
              </a:spcAft>
              <a:defRPr sz="1400"/>
            </a:lvl1pPr>
          </a:lstStyle>
          <a:p>
            <a:r>
              <a:rPr lang="ru-RU" dirty="0"/>
              <a:t>В большинстве регионов ТОП-10 охват посевной площади по договорам страхования урожая, заключенным в 2020 году, находится в пределах от </a:t>
            </a:r>
            <a:r>
              <a:rPr lang="ru-RU" sz="1600" b="1" dirty="0">
                <a:solidFill>
                  <a:srgbClr val="C00000"/>
                </a:solidFill>
              </a:rPr>
              <a:t>20%</a:t>
            </a:r>
            <a:r>
              <a:rPr lang="ru-RU" dirty="0"/>
              <a:t> до </a:t>
            </a:r>
            <a:r>
              <a:rPr lang="ru-RU" sz="1600" b="1" dirty="0">
                <a:solidFill>
                  <a:srgbClr val="C00000"/>
                </a:solidFill>
              </a:rPr>
              <a:t>46</a:t>
            </a:r>
            <a:r>
              <a:rPr lang="ru-RU" sz="1600" b="1" dirty="0" smtClean="0">
                <a:solidFill>
                  <a:srgbClr val="C00000"/>
                </a:solidFill>
              </a:rPr>
              <a:t>%</a:t>
            </a:r>
            <a:r>
              <a:rPr lang="ru-RU" dirty="0" smtClean="0"/>
              <a:t>.</a:t>
            </a:r>
          </a:p>
          <a:p>
            <a:r>
              <a:rPr lang="ru-RU" dirty="0" smtClean="0"/>
              <a:t>Лидеры по площади: </a:t>
            </a:r>
            <a:r>
              <a:rPr lang="ru-RU" dirty="0"/>
              <a:t>Ставропольский край </a:t>
            </a:r>
            <a:r>
              <a:rPr lang="ru-RU" dirty="0" smtClean="0">
                <a:solidFill>
                  <a:srgbClr val="C00000"/>
                </a:solidFill>
              </a:rPr>
              <a:t>(652 тыс. га),</a:t>
            </a:r>
            <a:r>
              <a:rPr lang="ru-RU" dirty="0" smtClean="0"/>
              <a:t> Воронежская обл. (612 тыс. га), Омская обл. (550 тыс. га).</a:t>
            </a:r>
          </a:p>
          <a:p>
            <a:r>
              <a:rPr lang="ru-RU" dirty="0" smtClean="0"/>
              <a:t>Лидеры по охвату: Забайкальский край (</a:t>
            </a:r>
            <a:r>
              <a:rPr lang="ru-RU" sz="1600" b="1" dirty="0">
                <a:solidFill>
                  <a:srgbClr val="C00000"/>
                </a:solidFill>
              </a:rPr>
              <a:t>54%</a:t>
            </a:r>
            <a:r>
              <a:rPr lang="ru-RU" dirty="0" smtClean="0"/>
              <a:t>), Приморский край (</a:t>
            </a:r>
            <a:r>
              <a:rPr lang="ru-RU" sz="1600" b="1" dirty="0" smtClean="0">
                <a:solidFill>
                  <a:srgbClr val="C00000"/>
                </a:solidFill>
              </a:rPr>
              <a:t>46</a:t>
            </a:r>
            <a:r>
              <a:rPr lang="ru-RU" sz="1600" b="1" dirty="0" smtClean="0">
                <a:solidFill>
                  <a:srgbClr val="C00000"/>
                </a:solidFill>
              </a:rPr>
              <a:t>%</a:t>
            </a:r>
            <a:r>
              <a:rPr lang="ru-RU" dirty="0" smtClean="0"/>
              <a:t>).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354"/>
            <a:fld id="{7991DEB4-17E9-4A42-9923-3EEE1C321D28}" type="slidenum">
              <a:rPr lang="ru-RU" sz="1900" smtClean="0">
                <a:solidFill>
                  <a:srgbClr val="000000"/>
                </a:solidFill>
              </a:rPr>
              <a:pPr algn="r" defTabSz="914354"/>
              <a:t>7</a:t>
            </a:fld>
            <a:endParaRPr lang="ru-RU" sz="1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2000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Страхование озимых под урожай 2021 г.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476563"/>
              </p:ext>
            </p:extLst>
          </p:nvPr>
        </p:nvGraphicFramePr>
        <p:xfrm>
          <a:off x="827584" y="1260560"/>
          <a:ext cx="4176463" cy="3472780"/>
        </p:xfrm>
        <a:graphic>
          <a:graphicData uri="http://schemas.openxmlformats.org/drawingml/2006/table">
            <a:tbl>
              <a:tblPr firstRow="1" lastRow="1" bandRow="1">
                <a:tableStyleId>{B301B821-A1FF-4177-AEE7-76D212191A09}</a:tableStyleId>
              </a:tblPr>
              <a:tblGrid>
                <a:gridCol w="530344"/>
                <a:gridCol w="2301764"/>
                <a:gridCol w="1344355"/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Регион РФ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Площадь, тыс</a:t>
                      </a:r>
                      <a:r>
                        <a:rPr lang="ru-RU" sz="1200" u="none" strike="noStrike" dirty="0" smtClean="0">
                          <a:effectLst/>
                        </a:rPr>
                        <a:t>. 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548,05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290,94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282,00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140,66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139,36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40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107,77   </a:t>
                      </a:r>
                      <a:endParaRPr lang="ru-RU" sz="140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40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102,83   </a:t>
                      </a:r>
                      <a:endParaRPr lang="ru-RU" sz="140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885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100,02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86,59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Орловская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54,52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smtClean="0">
                          <a:effectLst/>
                        </a:rPr>
                        <a:t>ТОП-10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</a:rPr>
                        <a:t>1 852,7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05157"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РФ, всего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2 216,3 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871254"/>
              </p:ext>
            </p:extLst>
          </p:nvPr>
        </p:nvGraphicFramePr>
        <p:xfrm>
          <a:off x="5220072" y="1476584"/>
          <a:ext cx="3568700" cy="1952416"/>
        </p:xfrm>
        <a:graphic>
          <a:graphicData uri="http://schemas.openxmlformats.org/drawingml/2006/table">
            <a:tbl>
              <a:tblPr firstRow="1" lastRow="1" bandRow="1">
                <a:tableStyleId>{3B4B98B0-60AC-42C2-AFA5-B58CD77FA1E5}</a:tableStyleId>
              </a:tblPr>
              <a:tblGrid>
                <a:gridCol w="1789108"/>
                <a:gridCol w="1779592"/>
              </a:tblGrid>
              <a:tr h="6246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Группа культур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Площадь, тыс</a:t>
                      </a:r>
                      <a:r>
                        <a:rPr lang="ru-RU" sz="1200" u="none" strike="noStrike" dirty="0" smtClean="0">
                          <a:effectLst/>
                        </a:rPr>
                        <a:t>. 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Зерновые культуры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193,11   </a:t>
                      </a: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Масличные культуры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22,22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Кормовые культуры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0,70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Зернобобовые культуры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0,28   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 РФ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216,30   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7808" y="4941168"/>
            <a:ext cx="8928992" cy="1400383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spcAft>
                <a:spcPts val="600"/>
              </a:spcAft>
              <a:defRPr sz="1400"/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 настоящее время озимые с/х культуры застрахованы в </a:t>
            </a:r>
            <a:r>
              <a:rPr lang="ru-RU" dirty="0">
                <a:solidFill>
                  <a:srgbClr val="C00000"/>
                </a:solidFill>
              </a:rPr>
              <a:t>37 регионах </a:t>
            </a:r>
            <a:r>
              <a:rPr lang="ru-RU" dirty="0"/>
              <a:t>РФ на площади </a:t>
            </a:r>
            <a:r>
              <a:rPr lang="ru-RU" dirty="0">
                <a:solidFill>
                  <a:srgbClr val="C00000"/>
                </a:solidFill>
              </a:rPr>
              <a:t>2,2 млн. га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Регионы с максимальной застрахованной площадью – Ставропольский край, Воронежская, Волгоградская, Тамбовская и Ростовская </a:t>
            </a:r>
            <a:r>
              <a:rPr lang="ru-RU" dirty="0" smtClean="0"/>
              <a:t>области.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Основная </a:t>
            </a:r>
            <a:r>
              <a:rPr lang="ru-RU" dirty="0"/>
              <a:t>группа культур – </a:t>
            </a:r>
            <a:r>
              <a:rPr lang="ru-RU" dirty="0" smtClean="0"/>
              <a:t>зерновые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В Саратовской области застраховано 33 тыс. га озимых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8724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958C23A-E260-4DCA-AF69-F5ED50ECF9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814" y="0"/>
            <a:ext cx="2287315" cy="1524281"/>
          </a:xfrm>
          <a:prstGeom prst="rect">
            <a:avLst/>
          </a:prstGeom>
        </p:spPr>
      </p:pic>
      <p:graphicFrame>
        <p:nvGraphicFramePr>
          <p:cNvPr id="14" name="Диаграмма 13">
            <a:extLst>
              <a:ext uri="{FF2B5EF4-FFF2-40B4-BE49-F238E27FC236}">
                <a16:creationId xmlns="" xmlns:a16="http://schemas.microsoft.com/office/drawing/2014/main" id="{A94C93AE-5EB7-4381-985E-679AA3E2FE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3243618"/>
              </p:ext>
            </p:extLst>
          </p:nvPr>
        </p:nvGraphicFramePr>
        <p:xfrm>
          <a:off x="4860032" y="1623319"/>
          <a:ext cx="3356765" cy="3611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="" xmlns:a16="http://schemas.microsoft.com/office/drawing/2014/main" id="{6F3E301C-13B7-466B-B0FB-40AAE1054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2166525"/>
              </p:ext>
            </p:extLst>
          </p:nvPr>
        </p:nvGraphicFramePr>
        <p:xfrm>
          <a:off x="179512" y="1340768"/>
          <a:ext cx="4104455" cy="392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Заголовок 2">
            <a:extLst>
              <a:ext uri="{FF2B5EF4-FFF2-40B4-BE49-F238E27FC236}">
                <a16:creationId xmlns="" xmlns:a16="http://schemas.microsoft.com/office/drawing/2014/main" id="{738890FC-EF21-4D6C-BFD3-BEA751D49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033" y="429927"/>
            <a:ext cx="8308136" cy="634083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Агрострахование с господдержкой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b="0" dirty="0" smtClean="0">
                <a:solidFill>
                  <a:schemeClr val="tx1"/>
                </a:solidFill>
              </a:rPr>
              <a:t>Животноводство </a:t>
            </a:r>
            <a:r>
              <a:rPr lang="ru-RU" sz="2400" b="0" dirty="0">
                <a:solidFill>
                  <a:schemeClr val="tx1"/>
                </a:solidFill>
              </a:rPr>
              <a:t>и </a:t>
            </a:r>
            <a:r>
              <a:rPr lang="ru-RU" sz="2400" b="0" dirty="0" smtClean="0">
                <a:solidFill>
                  <a:schemeClr val="tx1"/>
                </a:solidFill>
              </a:rPr>
              <a:t>рыбоводство</a:t>
            </a:r>
            <a:endParaRPr lang="ru-RU" sz="2400" b="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13FE4C26-CD01-46FC-B428-F0EC2A538BEC}"/>
              </a:ext>
            </a:extLst>
          </p:cNvPr>
          <p:cNvSpPr/>
          <p:nvPr/>
        </p:nvSpPr>
        <p:spPr>
          <a:xfrm>
            <a:off x="112544" y="4867430"/>
            <a:ext cx="8999879" cy="1308050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chemeClr val="tx1"/>
                </a:solidFill>
              </a:rPr>
              <a:t>С 2018 по 2020 год:</a:t>
            </a:r>
            <a:endParaRPr lang="ru-RU" sz="1600" dirty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в </a:t>
            </a:r>
            <a:r>
              <a:rPr lang="ru-RU" sz="1600" dirty="0">
                <a:solidFill>
                  <a:srgbClr val="C00000"/>
                </a:solidFill>
              </a:rPr>
              <a:t>1,6 раза </a:t>
            </a:r>
            <a:r>
              <a:rPr lang="ru-RU" sz="1600" dirty="0">
                <a:solidFill>
                  <a:schemeClr val="tx1"/>
                </a:solidFill>
              </a:rPr>
              <a:t>выросло застрахованное поголовье (оценка </a:t>
            </a:r>
            <a:r>
              <a:rPr lang="ru-RU" sz="1600" dirty="0" smtClean="0">
                <a:solidFill>
                  <a:schemeClr val="tx1"/>
                </a:solidFill>
              </a:rPr>
              <a:t>охвата в 2020 г.: </a:t>
            </a:r>
            <a:r>
              <a:rPr lang="ru-RU" sz="1600" dirty="0">
                <a:solidFill>
                  <a:srgbClr val="C00000"/>
                </a:solidFill>
              </a:rPr>
              <a:t>27</a:t>
            </a:r>
            <a:r>
              <a:rPr lang="ru-RU" sz="1600" dirty="0" smtClean="0">
                <a:solidFill>
                  <a:srgbClr val="C00000"/>
                </a:solidFill>
              </a:rPr>
              <a:t>%</a:t>
            </a:r>
            <a:r>
              <a:rPr lang="ru-RU" sz="1600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в </a:t>
            </a:r>
            <a:r>
              <a:rPr lang="ru-RU" sz="1600" dirty="0">
                <a:solidFill>
                  <a:srgbClr val="C00000"/>
                </a:solidFill>
              </a:rPr>
              <a:t>1,5 раза </a:t>
            </a:r>
            <a:r>
              <a:rPr lang="ru-RU" sz="1600" dirty="0" smtClean="0"/>
              <a:t>увеличилась страховая премия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в</a:t>
            </a:r>
            <a:r>
              <a:rPr lang="ru-RU" sz="1600" dirty="0" smtClean="0">
                <a:solidFill>
                  <a:schemeClr val="tx1"/>
                </a:solidFill>
              </a:rPr>
              <a:t> 2020 г. заключены </a:t>
            </a:r>
            <a:r>
              <a:rPr lang="ru-RU" sz="1600" dirty="0" smtClean="0">
                <a:solidFill>
                  <a:srgbClr val="C00000"/>
                </a:solidFill>
              </a:rPr>
              <a:t>первые </a:t>
            </a:r>
            <a:r>
              <a:rPr lang="ru-RU" sz="1600" dirty="0">
                <a:solidFill>
                  <a:srgbClr val="C00000"/>
                </a:solidFill>
              </a:rPr>
              <a:t>договоры страхования </a:t>
            </a:r>
            <a:r>
              <a:rPr lang="ru-RU" sz="1600" dirty="0" smtClean="0">
                <a:solidFill>
                  <a:srgbClr val="C00000"/>
                </a:solidFill>
              </a:rPr>
              <a:t>рыбы </a:t>
            </a:r>
            <a:r>
              <a:rPr lang="ru-RU" sz="1600" dirty="0"/>
              <a:t>с господдержкой</a:t>
            </a:r>
            <a:r>
              <a:rPr lang="ru-RU" sz="1600" dirty="0" smtClean="0">
                <a:solidFill>
                  <a:schemeClr val="tx1"/>
                </a:solidFill>
              </a:rPr>
              <a:t> (</a:t>
            </a:r>
            <a:r>
              <a:rPr lang="ru-RU" sz="1600" dirty="0" smtClean="0">
                <a:solidFill>
                  <a:srgbClr val="C00000"/>
                </a:solidFill>
              </a:rPr>
              <a:t>4 региона</a:t>
            </a:r>
            <a:r>
              <a:rPr lang="ru-RU" sz="1600" dirty="0" smtClean="0">
                <a:solidFill>
                  <a:schemeClr val="tx1"/>
                </a:solidFill>
              </a:rPr>
              <a:t>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70EDD2B-338A-40FA-9B9F-AEC5E8F305CF}"/>
              </a:ext>
            </a:extLst>
          </p:cNvPr>
          <p:cNvSpPr txBox="1"/>
          <p:nvPr/>
        </p:nvSpPr>
        <p:spPr>
          <a:xfrm>
            <a:off x="3789176" y="3502277"/>
            <a:ext cx="757442" cy="80021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10,6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млн. шт.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B993D82-697A-4233-BDCA-A0353B260FBF}"/>
              </a:ext>
            </a:extLst>
          </p:cNvPr>
          <p:cNvSpPr txBox="1"/>
          <p:nvPr/>
        </p:nvSpPr>
        <p:spPr>
          <a:xfrm>
            <a:off x="8108809" y="3471499"/>
            <a:ext cx="626257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60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млн. руб.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6" name="Picture 2" descr="ᐈ Пиктограмма рыба фотографии, картинки рыба пиктограмма | скачать на  Depositphotos®">
            <a:extLst>
              <a:ext uri="{FF2B5EF4-FFF2-40B4-BE49-F238E27FC236}">
                <a16:creationId xmlns="" xmlns:a16="http://schemas.microsoft.com/office/drawing/2014/main" id="{87F9137A-D5BE-4FFA-A01C-9143202D2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225" y="3902387"/>
            <a:ext cx="346191" cy="33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ᐈ Пиктограмма рыба фотографии, картинки рыба пиктограмма | скачать на  Depositphotos®">
            <a:extLst>
              <a:ext uri="{FF2B5EF4-FFF2-40B4-BE49-F238E27FC236}">
                <a16:creationId xmlns="" xmlns:a16="http://schemas.microsoft.com/office/drawing/2014/main" id="{215801C3-1071-4870-BC04-EDA053F02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945" y="3902387"/>
            <a:ext cx="346191" cy="33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26FB7E-B6D2-4C46-BBDD-2005C1E9AD63}"/>
              </a:ext>
            </a:extLst>
          </p:cNvPr>
          <p:cNvSpPr txBox="1"/>
          <p:nvPr/>
        </p:nvSpPr>
        <p:spPr>
          <a:xfrm>
            <a:off x="8316416" y="0"/>
            <a:ext cx="531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354"/>
            <a:fld id="{7991DEB4-17E9-4A42-9923-3EEE1C321D28}" type="slidenum">
              <a:rPr lang="ru-RU" sz="1900" smtClean="0">
                <a:solidFill>
                  <a:srgbClr val="000000"/>
                </a:solidFill>
              </a:rPr>
              <a:pPr algn="r" defTabSz="914354"/>
              <a:t>9</a:t>
            </a:fld>
            <a:endParaRPr lang="ru-RU" sz="19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3849" y="44628"/>
            <a:ext cx="58326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10000"/>
                  </a:schemeClr>
                </a:solidFill>
              </a:rPr>
              <a:t>Агрострахование</a:t>
            </a:r>
            <a:r>
              <a:rPr lang="ru-RU" sz="1400" baseline="0" dirty="0" smtClean="0">
                <a:solidFill>
                  <a:schemeClr val="bg1">
                    <a:lumMod val="10000"/>
                  </a:schemeClr>
                </a:solidFill>
              </a:rPr>
              <a:t> в России: от восстановления к развитию</a:t>
            </a:r>
            <a:endParaRPr lang="ru-RU" sz="1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20072" y="383182"/>
            <a:ext cx="3816425" cy="934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588224" y="476672"/>
            <a:ext cx="2448273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9525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5976" y="692696"/>
            <a:ext cx="4716524" cy="243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b="1" dirty="0">
                <a:solidFill>
                  <a:schemeClr val="tx1"/>
                </a:solidFill>
              </a:rPr>
              <a:t>Страхование с/х  животных с господдержкой</a:t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200" b="0" dirty="0">
                <a:solidFill>
                  <a:schemeClr val="tx1"/>
                </a:solidFill>
              </a:rPr>
              <a:t>Расширение охвата 2018-2020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 algn="r" defTabSz="914354"/>
            <a:fld id="{7991DEB4-17E9-4A42-9923-3EEE1C321D28}" type="slidenum">
              <a:rPr lang="ru-RU" sz="1400" b="1" smtClean="0">
                <a:solidFill>
                  <a:schemeClr val="accent6">
                    <a:lumMod val="50000"/>
                  </a:schemeClr>
                </a:solidFill>
              </a:rPr>
              <a:pPr algn="r" defTabSz="914354"/>
              <a:t>10</a:t>
            </a:fld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439953"/>
              </p:ext>
            </p:extLst>
          </p:nvPr>
        </p:nvGraphicFramePr>
        <p:xfrm>
          <a:off x="4572001" y="1340768"/>
          <a:ext cx="4426352" cy="3434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3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44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11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3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19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55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Округ</a:t>
                      </a:r>
                    </a:p>
                  </a:txBody>
                  <a:tcPr marL="65848" marR="6584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Застрахованное поголовье, тыс. усл. голов</a:t>
                      </a:r>
                    </a:p>
                  </a:txBody>
                  <a:tcPr marL="65848" marR="65848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Охват</a:t>
                      </a:r>
                    </a:p>
                  </a:txBody>
                  <a:tcPr marL="65848" marR="65848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193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Уральский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Центральный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3 713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3 275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Приволжский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Северо-Западный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Сибирский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Дальневосточный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Южный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Северо-Кавказский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838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ВСЕГО, РФ</a:t>
                      </a: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7 568</a:t>
                      </a: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6 714</a:t>
                      </a: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5616" y="5013176"/>
            <a:ext cx="7861920" cy="1692771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spcAft>
                <a:spcPts val="600"/>
              </a:spcAft>
            </a:lvl1pPr>
          </a:lstStyle>
          <a:p>
            <a:r>
              <a:rPr lang="ru-RU" sz="1400" dirty="0"/>
              <a:t>Развитие системы агрострахования за 3 года: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Присоединились 12 регионов (2020: </a:t>
            </a:r>
            <a:r>
              <a:rPr lang="ru-RU" sz="1400" dirty="0">
                <a:solidFill>
                  <a:srgbClr val="C00000"/>
                </a:solidFill>
              </a:rPr>
              <a:t>65 регионов</a:t>
            </a:r>
            <a:r>
              <a:rPr lang="ru-RU" sz="1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О</a:t>
            </a:r>
            <a:r>
              <a:rPr lang="ru-RU" sz="1400" dirty="0" smtClean="0"/>
              <a:t>хвачены </a:t>
            </a:r>
            <a:r>
              <a:rPr lang="ru-RU" sz="1400" dirty="0"/>
              <a:t>все основные аграрные </a:t>
            </a:r>
            <a:r>
              <a:rPr lang="ru-RU" sz="1400" dirty="0" smtClean="0"/>
              <a:t>регионы, </a:t>
            </a:r>
            <a:r>
              <a:rPr lang="ru-RU" sz="1400" dirty="0" smtClean="0">
                <a:solidFill>
                  <a:srgbClr val="C00000"/>
                </a:solidFill>
              </a:rPr>
              <a:t>все </a:t>
            </a:r>
            <a:r>
              <a:rPr lang="ru-RU" sz="1400" dirty="0">
                <a:solidFill>
                  <a:srgbClr val="C00000"/>
                </a:solidFill>
              </a:rPr>
              <a:t>федеральные округа </a:t>
            </a:r>
            <a:r>
              <a:rPr lang="ru-RU" sz="1400" dirty="0"/>
              <a:t>оказывают </a:t>
            </a:r>
            <a:r>
              <a:rPr lang="ru-RU" sz="1400" dirty="0" smtClean="0"/>
              <a:t>господдержку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Наиболее </a:t>
            </a:r>
            <a:r>
              <a:rPr lang="ru-RU" sz="1400" dirty="0"/>
              <a:t>активное развитие: </a:t>
            </a:r>
            <a:r>
              <a:rPr lang="ru-RU" sz="1400" dirty="0">
                <a:solidFill>
                  <a:srgbClr val="C00000"/>
                </a:solidFill>
              </a:rPr>
              <a:t>Урал (охват 44%), Центр (39%), Поволжье (22</a:t>
            </a:r>
            <a:r>
              <a:rPr lang="ru-RU" sz="1400" dirty="0" smtClean="0">
                <a:solidFill>
                  <a:srgbClr val="C00000"/>
                </a:solidFill>
              </a:rPr>
              <a:t>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C00000"/>
                </a:solidFill>
              </a:rPr>
              <a:t>ПФО </a:t>
            </a:r>
            <a:r>
              <a:rPr lang="ru-RU" sz="1400" dirty="0" smtClean="0">
                <a:solidFill>
                  <a:srgbClr val="C00000"/>
                </a:solidFill>
              </a:rPr>
              <a:t>– на </a:t>
            </a:r>
            <a:r>
              <a:rPr lang="ru-RU" sz="1400" dirty="0" smtClean="0">
                <a:solidFill>
                  <a:srgbClr val="C00000"/>
                </a:solidFill>
              </a:rPr>
              <a:t>3-м </a:t>
            </a:r>
            <a:r>
              <a:rPr lang="ru-RU" sz="1400" dirty="0" smtClean="0">
                <a:solidFill>
                  <a:srgbClr val="C00000"/>
                </a:solidFill>
              </a:rPr>
              <a:t>месте по охвату поголовья (охват 20%)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496B04-6CF6-46A5-8C66-FE48D1059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99" y="2108877"/>
            <a:ext cx="1697385" cy="1131148"/>
          </a:xfrm>
          <a:prstGeom prst="rect">
            <a:avLst/>
          </a:prstGeom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xmlns="" id="{B29CA6BB-2C46-486D-8DC3-F1FB325489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7778159"/>
              </p:ext>
            </p:extLst>
          </p:nvPr>
        </p:nvGraphicFramePr>
        <p:xfrm>
          <a:off x="637787" y="2492896"/>
          <a:ext cx="4032448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7080308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682" y="332656"/>
            <a:ext cx="8308136" cy="634083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chemeClr val="tx1"/>
                </a:solidFill>
              </a:rPr>
              <a:t>Регионы-лидеры по страхованию с/х животных</a:t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200" b="0" dirty="0">
                <a:solidFill>
                  <a:schemeClr val="tx1"/>
                </a:solidFill>
              </a:rPr>
              <a:t>Страхование с господдержкой, 2020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 algn="r" defTabSz="914354"/>
            <a:fld id="{7991DEB4-17E9-4A42-9923-3EEE1C321D28}" type="slidenum">
              <a:rPr lang="ru-RU" sz="1900" smtClean="0">
                <a:solidFill>
                  <a:srgbClr val="000000"/>
                </a:solidFill>
              </a:rPr>
              <a:pPr algn="r" defTabSz="914354"/>
              <a:t>11</a:t>
            </a:fld>
            <a:endParaRPr lang="ru-RU" sz="1900" dirty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812832"/>
              </p:ext>
            </p:extLst>
          </p:nvPr>
        </p:nvGraphicFramePr>
        <p:xfrm>
          <a:off x="1043608" y="1602782"/>
          <a:ext cx="7976211" cy="3623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6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105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44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209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259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05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Регион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Застраховано в 2020 г., тыс. усл. голов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Застраховано в 2019 г., тыс. усл. голов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Охват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Белгородская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Брянская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Липецкая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Пензенская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Тульская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Орловская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1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ТОП-10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4 053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3 225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838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ВСЕГО, РФ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7 568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6 714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65848" marR="65848" marT="0" marB="0" anchor="ctr"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41405" y="1291223"/>
            <a:ext cx="72772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/>
              <a:t>Регионы с наибольшим застрахованным промышленным поголовьем, 2020 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6237" y="5301208"/>
            <a:ext cx="8408259" cy="1169551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spcAft>
                <a:spcPts val="600"/>
              </a:spcAft>
              <a:defRPr sz="1400"/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 большинстве регионов ТОП-10 охват поголовья от </a:t>
            </a:r>
            <a:r>
              <a:rPr lang="ru-RU" sz="1600" b="1" dirty="0">
                <a:solidFill>
                  <a:srgbClr val="C00000"/>
                </a:solidFill>
              </a:rPr>
              <a:t>54%</a:t>
            </a:r>
            <a:r>
              <a:rPr lang="ru-RU" dirty="0"/>
              <a:t> до </a:t>
            </a:r>
            <a:r>
              <a:rPr lang="ru-RU" sz="1600" b="1" dirty="0">
                <a:solidFill>
                  <a:srgbClr val="C00000"/>
                </a:solidFill>
              </a:rPr>
              <a:t>96</a:t>
            </a:r>
            <a:r>
              <a:rPr lang="ru-RU" sz="1600" b="1" dirty="0" smtClean="0">
                <a:solidFill>
                  <a:srgbClr val="C00000"/>
                </a:solidFill>
              </a:rPr>
              <a:t>%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Лидеры </a:t>
            </a:r>
            <a:r>
              <a:rPr lang="ru-RU" dirty="0"/>
              <a:t>по размеру застрахованного поголовья: Тамбовская область (613 тыс. усл. голов), Челябинская обл. (607 тыс.), Белгородская обл. (497 тыс.).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Лидеры по охвату: Тамбовская обл. (</a:t>
            </a:r>
            <a:r>
              <a:rPr lang="ru-RU" sz="1600" b="1" dirty="0">
                <a:solidFill>
                  <a:srgbClr val="C00000"/>
                </a:solidFill>
              </a:rPr>
              <a:t>96%</a:t>
            </a:r>
            <a:r>
              <a:rPr lang="ru-RU" dirty="0"/>
              <a:t>), Тульская обл. (</a:t>
            </a:r>
            <a:r>
              <a:rPr lang="ru-RU" sz="1600" b="1" dirty="0">
                <a:solidFill>
                  <a:srgbClr val="C00000"/>
                </a:solidFill>
              </a:rPr>
              <a:t>81%</a:t>
            </a:r>
            <a:r>
              <a:rPr lang="ru-RU" dirty="0"/>
              <a:t>), Новгородская обл. </a:t>
            </a:r>
            <a:r>
              <a:rPr lang="ru-RU" dirty="0">
                <a:solidFill>
                  <a:srgbClr val="C00000"/>
                </a:solidFill>
              </a:rPr>
              <a:t>(</a:t>
            </a:r>
            <a:r>
              <a:rPr lang="ru-RU" sz="1600" b="1" dirty="0">
                <a:solidFill>
                  <a:srgbClr val="C00000"/>
                </a:solidFill>
              </a:rPr>
              <a:t>80%</a:t>
            </a:r>
            <a:r>
              <a:rPr lang="ru-RU" dirty="0">
                <a:solidFill>
                  <a:srgbClr val="C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881236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2052" y="404664"/>
            <a:ext cx="8280920" cy="72008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Агрострахование с господдержкой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b="0" dirty="0"/>
              <a:t>Страховые выплаты (все направления), 2019-2020</a:t>
            </a:r>
            <a:endParaRPr lang="ru-RU" sz="24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7991DEB4-17E9-4A42-9923-3EEE1C321D28}" type="slidenum">
              <a:rPr lang="ru-RU" sz="1400" b="1" smtClean="0">
                <a:solidFill>
                  <a:srgbClr val="005910"/>
                </a:solidFill>
              </a:rPr>
              <a:pPr/>
              <a:t>12</a:t>
            </a:fld>
            <a:endParaRPr lang="ru-RU" sz="1400" b="1" dirty="0">
              <a:solidFill>
                <a:srgbClr val="005910"/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869515980"/>
              </p:ext>
            </p:extLst>
          </p:nvPr>
        </p:nvGraphicFramePr>
        <p:xfrm>
          <a:off x="1889760" y="1634640"/>
          <a:ext cx="5922600" cy="364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2771800" y="2626711"/>
            <a:ext cx="1512168" cy="41164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Рост в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4 раза</a:t>
            </a:r>
          </a:p>
        </p:txBody>
      </p:sp>
      <p:cxnSp>
        <p:nvCxnSpPr>
          <p:cNvPr id="8" name="Прямая со стрелкой 7"/>
          <p:cNvCxnSpPr>
            <a:cxnSpLocks/>
          </p:cNvCxnSpPr>
          <p:nvPr/>
        </p:nvCxnSpPr>
        <p:spPr>
          <a:xfrm flipV="1">
            <a:off x="3400425" y="2438401"/>
            <a:ext cx="2924175" cy="1828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29441" y="345724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/>
              <a:t>Процесс урегулирования убытков продолжается в 2021 г.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40" y="5517232"/>
            <a:ext cx="6972240" cy="923330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 sz="1600"/>
            </a:lvl1pPr>
          </a:lstStyle>
          <a:p>
            <a:r>
              <a:rPr lang="ru-RU" dirty="0"/>
              <a:t>Выплаты в 2020 г. в </a:t>
            </a:r>
            <a:r>
              <a:rPr lang="ru-RU" dirty="0">
                <a:solidFill>
                  <a:srgbClr val="C00000"/>
                </a:solidFill>
              </a:rPr>
              <a:t>4 раза </a:t>
            </a:r>
            <a:r>
              <a:rPr lang="ru-RU" dirty="0"/>
              <a:t>превысили выплаты за 2019 г. (без учета выплат по договорам без господдержки)</a:t>
            </a:r>
          </a:p>
          <a:p>
            <a:r>
              <a:rPr lang="ru-RU" dirty="0"/>
              <a:t>Причины: рост охвата и засуха/заморозки на Юге России.</a:t>
            </a:r>
          </a:p>
        </p:txBody>
      </p:sp>
    </p:spTree>
    <p:extLst>
      <p:ext uri="{BB962C8B-B14F-4D97-AF65-F5344CB8AC3E}">
        <p14:creationId xmlns:p14="http://schemas.microsoft.com/office/powerpoint/2010/main" val="85306613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Страховые выплаты</a:t>
            </a:r>
            <a:b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Гибель урожая 2020 г</a:t>
            </a:r>
            <a:r>
              <a:rPr lang="ru-RU" sz="20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(договоры с господдержкой) </a:t>
            </a:r>
            <a:endParaRPr lang="ru-RU" sz="2000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91DEB4-17E9-4A42-9923-3EEE1C321D28}" type="slidenum">
              <a:rPr lang="ru-RU" smtClean="0">
                <a:solidFill>
                  <a:srgbClr val="005910"/>
                </a:solidFill>
              </a:rPr>
              <a:pPr/>
              <a:t>13</a:t>
            </a:fld>
            <a:endParaRPr lang="ru-RU" dirty="0">
              <a:solidFill>
                <a:srgbClr val="005910"/>
              </a:solidFill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836238"/>
              </p:ext>
            </p:extLst>
          </p:nvPr>
        </p:nvGraphicFramePr>
        <p:xfrm>
          <a:off x="2423728" y="2204864"/>
          <a:ext cx="4296541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58649" y="1213097"/>
            <a:ext cx="4826701" cy="400110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Доля от выплат, %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1533" y="5013176"/>
            <a:ext cx="8124908" cy="1308050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 sz="1600"/>
            </a:lvl1pPr>
          </a:lstStyle>
          <a:p>
            <a:r>
              <a:rPr lang="ru-RU" dirty="0"/>
              <a:t>Выплаты </a:t>
            </a:r>
            <a:r>
              <a:rPr lang="ru-RU" dirty="0" smtClean="0"/>
              <a:t>совершены в </a:t>
            </a:r>
            <a:r>
              <a:rPr lang="ru-RU" dirty="0"/>
              <a:t>15 субъектах РФ</a:t>
            </a:r>
          </a:p>
          <a:p>
            <a:r>
              <a:rPr lang="ru-RU" dirty="0"/>
              <a:t>Основные: Юг (1,5 млрд из 1,7 млрд руб</a:t>
            </a:r>
            <a:r>
              <a:rPr lang="ru-RU" dirty="0" smtClean="0"/>
              <a:t>.).</a:t>
            </a:r>
          </a:p>
          <a:p>
            <a:r>
              <a:rPr lang="ru-RU" dirty="0" smtClean="0"/>
              <a:t>Главные </a:t>
            </a:r>
            <a:r>
              <a:rPr lang="ru-RU" dirty="0"/>
              <a:t>риски: почвенная засуха, </a:t>
            </a:r>
            <a:r>
              <a:rPr lang="ru-RU" dirty="0" smtClean="0"/>
              <a:t>заморозки</a:t>
            </a:r>
          </a:p>
          <a:p>
            <a:r>
              <a:rPr lang="ru-RU" dirty="0" smtClean="0"/>
              <a:t>Саратовская область: выплаты </a:t>
            </a:r>
            <a:r>
              <a:rPr lang="ru-RU" dirty="0" smtClean="0">
                <a:solidFill>
                  <a:srgbClr val="C00000"/>
                </a:solidFill>
              </a:rPr>
              <a:t>16 м</a:t>
            </a:r>
            <a:r>
              <a:rPr lang="ru-RU" dirty="0" smtClean="0"/>
              <a:t>лн рублей.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444208" y="2721114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Сумма выплат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1,7 млрд руб.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0491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42C9AD-4AEE-45EA-AD57-05EE9F1F1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41" y="260648"/>
            <a:ext cx="8308136" cy="63408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Крупнейшие выплаты по агрострахованию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0" dirty="0">
                <a:solidFill>
                  <a:schemeClr val="tx1"/>
                </a:solidFill>
              </a:rPr>
              <a:t>2020 г</a:t>
            </a:r>
            <a:r>
              <a:rPr lang="ru-RU" b="0" dirty="0" smtClean="0">
                <a:solidFill>
                  <a:schemeClr val="tx1"/>
                </a:solidFill>
              </a:rPr>
              <a:t>. (все направления)</a:t>
            </a:r>
            <a:endParaRPr lang="ru-RU" b="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EAD92C51-9F82-4252-84EE-3219801EB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06912"/>
              </p:ext>
            </p:extLst>
          </p:nvPr>
        </p:nvGraphicFramePr>
        <p:xfrm>
          <a:off x="167102" y="1470976"/>
          <a:ext cx="8809795" cy="5340689"/>
        </p:xfrm>
        <a:graphic>
          <a:graphicData uri="http://schemas.openxmlformats.org/drawingml/2006/table">
            <a:tbl>
              <a:tblPr firstRow="1" lastCol="1" bandRow="1">
                <a:tableStyleId>{0660B408-B3CF-4A94-85FC-2B1E0A45F4A2}</a:tableStyleId>
              </a:tblPr>
              <a:tblGrid>
                <a:gridCol w="1532242">
                  <a:extLst>
                    <a:ext uri="{9D8B030D-6E8A-4147-A177-3AD203B41FA5}">
                      <a16:colId xmlns:a16="http://schemas.microsoft.com/office/drawing/2014/main" xmlns="" val="3903734051"/>
                    </a:ext>
                  </a:extLst>
                </a:gridCol>
                <a:gridCol w="3215844">
                  <a:extLst>
                    <a:ext uri="{9D8B030D-6E8A-4147-A177-3AD203B41FA5}">
                      <a16:colId xmlns:a16="http://schemas.microsoft.com/office/drawing/2014/main" xmlns="" val="2969908651"/>
                    </a:ext>
                  </a:extLst>
                </a:gridCol>
                <a:gridCol w="1968732">
                  <a:extLst>
                    <a:ext uri="{9D8B030D-6E8A-4147-A177-3AD203B41FA5}">
                      <a16:colId xmlns:a16="http://schemas.microsoft.com/office/drawing/2014/main" xmlns="" val="1162687186"/>
                    </a:ext>
                  </a:extLst>
                </a:gridCol>
                <a:gridCol w="2092977">
                  <a:extLst>
                    <a:ext uri="{9D8B030D-6E8A-4147-A177-3AD203B41FA5}">
                      <a16:colId xmlns:a16="http://schemas.microsoft.com/office/drawing/2014/main" xmlns="" val="3690370947"/>
                    </a:ext>
                  </a:extLst>
                </a:gridCol>
              </a:tblGrid>
              <a:tr h="2440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Регион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Событие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kern="1200" dirty="0">
                          <a:effectLst/>
                        </a:rPr>
                        <a:t>СК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Страховая выплата,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2993842951"/>
                  </a:ext>
                </a:extLst>
              </a:tr>
              <a:tr h="4329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Ставропольский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край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Засуха и заморозки (весь регион)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effectLst/>
                        </a:rPr>
                        <a:t>ПАО СК «Росгосстрах»</a:t>
                      </a:r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0" u="none" strike="noStrike" kern="1200" dirty="0" smtClean="0">
                          <a:effectLst/>
                        </a:rPr>
                        <a:t>АО СК «РСХБ-Страхование», ООО «СК «Согласие»</a:t>
                      </a:r>
                      <a:endParaRPr lang="ru-RU" sz="120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</a:t>
                      </a:r>
                      <a:r>
                        <a:rPr lang="ru-RU" sz="1800" b="1" i="0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млрд.</a:t>
                      </a:r>
                      <a:endParaRPr lang="ru-RU" sz="18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329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kern="1200" dirty="0" smtClean="0">
                          <a:effectLst/>
                        </a:rPr>
                        <a:t>Ставропольский край</a:t>
                      </a:r>
                      <a:endParaRPr lang="ru-RU" sz="140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Утрата урожая пшеницы, рапса, гороха/ засуха и заморозки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u="none" strike="noStrike" kern="1200" dirty="0" smtClean="0">
                          <a:effectLst/>
                        </a:rPr>
                        <a:t>АО СК «РСХБ-Страхование»</a:t>
                      </a:r>
                      <a:endParaRPr lang="ru-RU" sz="120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i="0" u="none" strike="noStrike" kern="1200" dirty="0" smtClean="0">
                          <a:solidFill>
                            <a:srgbClr val="FF0000"/>
                          </a:solidFill>
                          <a:effectLst/>
                        </a:rPr>
                        <a:t>253 млн</a:t>
                      </a:r>
                      <a:endParaRPr lang="ru-RU" sz="18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4329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kern="1200" dirty="0" smtClean="0">
                          <a:effectLst/>
                        </a:rPr>
                        <a:t>Ставропольский край</a:t>
                      </a:r>
                      <a:endParaRPr lang="ru-RU" sz="140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3663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Утрата урожая озимых зерновых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i="0" u="none" strike="noStrike" kern="1200" dirty="0" smtClean="0">
                          <a:effectLst/>
                        </a:rPr>
                        <a:t>ООО «СК «Согласие»</a:t>
                      </a:r>
                      <a:endParaRPr lang="ru-RU" sz="120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u="none" strike="noStrike" kern="1200" dirty="0" smtClean="0">
                          <a:solidFill>
                            <a:srgbClr val="FF0000"/>
                          </a:solidFill>
                          <a:effectLst/>
                        </a:rPr>
                        <a:t>180 млн</a:t>
                      </a:r>
                      <a:endParaRPr lang="ru-RU" sz="1800" b="1" i="0" u="none" strike="noStrike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4329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Республика Карелия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Гибель форели от образования шуги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АО СК «РСХБ-Страхование»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229 </a:t>
                      </a:r>
                      <a:r>
                        <a:rPr lang="ru-RU" sz="18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млн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383685661"/>
                  </a:ext>
                </a:extLst>
              </a:tr>
              <a:tr h="6211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Омская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Гибель и уничтожение поголовья на птицефабрике (птичий грипп)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САО «ВСК»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213 </a:t>
                      </a:r>
                      <a:r>
                        <a:rPr lang="ru-RU" sz="18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млн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1744188975"/>
                  </a:ext>
                </a:extLst>
              </a:tr>
              <a:tr h="500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kern="1200" dirty="0">
                          <a:effectLst/>
                        </a:rPr>
                        <a:t>Краснодарский край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kern="1200" dirty="0">
                          <a:effectLst/>
                        </a:rPr>
                        <a:t>Гибель урожая 2020 г. (засуха/заморозки)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kern="1200" dirty="0">
                          <a:effectLst/>
                        </a:rPr>
                        <a:t>ПАО СК «Росгосстрах»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kern="1200" dirty="0">
                          <a:solidFill>
                            <a:srgbClr val="FF0000"/>
                          </a:solidFill>
                          <a:effectLst/>
                        </a:rPr>
                        <a:t>173 </a:t>
                      </a:r>
                      <a:r>
                        <a:rPr lang="ru-RU" sz="1800" u="none" strike="noStrike" kern="1200" dirty="0" smtClean="0">
                          <a:solidFill>
                            <a:srgbClr val="FF0000"/>
                          </a:solidFill>
                          <a:effectLst/>
                        </a:rPr>
                        <a:t>млн</a:t>
                      </a:r>
                      <a:endParaRPr lang="ru-RU" sz="18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979522263"/>
                  </a:ext>
                </a:extLst>
              </a:tr>
              <a:tr h="500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Республика Татарстан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Гибель урожая 2019-2020 гг. </a:t>
                      </a:r>
                      <a:r>
                        <a:rPr lang="ru-RU" sz="1200" u="none" strike="noStrike" dirty="0" smtClean="0">
                          <a:effectLst/>
                        </a:rPr>
                        <a:t>(засуха/заморозки/переувлажнение/град</a:t>
                      </a:r>
                      <a:r>
                        <a:rPr lang="ru-RU" sz="1200" u="none" strike="noStrike" dirty="0">
                          <a:effectLst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 «Талисман»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150 </a:t>
                      </a:r>
                      <a:r>
                        <a:rPr lang="ru-RU" sz="18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млн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2570263808"/>
                  </a:ext>
                </a:extLst>
              </a:tr>
              <a:tr h="7136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Пермский край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Гибель урожая 2020 г. (засуха) - 61 млн.;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Гибель поголовья КРС </a:t>
                      </a:r>
                      <a:r>
                        <a:rPr lang="ru-RU" sz="1200" u="none" strike="noStrike" dirty="0" smtClean="0">
                          <a:effectLst/>
                        </a:rPr>
                        <a:t>(отравления) - </a:t>
                      </a:r>
                      <a:r>
                        <a:rPr lang="ru-RU" sz="1200" u="none" strike="noStrike" dirty="0">
                          <a:effectLst/>
                        </a:rPr>
                        <a:t>7 млн.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kern="1200" dirty="0">
                          <a:effectLst/>
                        </a:rPr>
                        <a:t>СК </a:t>
                      </a:r>
                      <a:r>
                        <a:rPr lang="ru-RU" sz="1200" u="none" strike="noStrike" kern="1200" dirty="0" smtClean="0">
                          <a:effectLst/>
                        </a:rPr>
                        <a:t>«Энергогарант»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68 млн.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2599188647"/>
                  </a:ext>
                </a:extLst>
              </a:tr>
              <a:tr h="2166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Самарская область</a:t>
                      </a:r>
                      <a:endParaRPr lang="ru-RU" sz="14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Гибель урожая 2019 г. (засуха)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АО СК «РСХБ-Страхование»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57 млн.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3291957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191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308136" cy="63408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Развитие агрострахования с господдержкой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b="0" dirty="0" smtClean="0">
                <a:solidFill>
                  <a:schemeClr val="tx1"/>
                </a:solidFill>
              </a:rPr>
              <a:t>Саратовская </a:t>
            </a:r>
            <a:r>
              <a:rPr lang="ru-RU" b="0" dirty="0" smtClean="0">
                <a:solidFill>
                  <a:schemeClr val="tx1"/>
                </a:solidFill>
              </a:rPr>
              <a:t>область</a:t>
            </a:r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354"/>
            <a:fld id="{7991DEB4-17E9-4A42-9923-3EEE1C321D28}" type="slidenum">
              <a:rPr lang="ru-RU" sz="1900" smtClean="0">
                <a:solidFill>
                  <a:srgbClr val="005910"/>
                </a:solidFill>
              </a:rPr>
              <a:pPr algn="r" defTabSz="914354"/>
              <a:t>15</a:t>
            </a:fld>
            <a:endParaRPr lang="ru-RU" sz="1900" dirty="0">
              <a:solidFill>
                <a:srgbClr val="005910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747955216"/>
              </p:ext>
            </p:extLst>
          </p:nvPr>
        </p:nvGraphicFramePr>
        <p:xfrm>
          <a:off x="755576" y="1628800"/>
          <a:ext cx="3168352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223504209"/>
              </p:ext>
            </p:extLst>
          </p:nvPr>
        </p:nvGraphicFramePr>
        <p:xfrm>
          <a:off x="5436096" y="1556792"/>
          <a:ext cx="3168352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="" xmlns:c="http://schemas.openxmlformats.org/drawingml/2006/chart" xmlns:cdr="http://schemas.openxmlformats.org/drawingml/2006/chartDrawing" xmlns:a16="http://schemas.microsoft.com/office/drawing/2014/main" xmlns:lc="http://schemas.openxmlformats.org/drawingml/2006/lockedCanvas" id="{B4BF97DC-820D-4ED7-8FCF-666CA28E9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348880"/>
            <a:ext cx="406053" cy="48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="" xmlns:c="http://schemas.openxmlformats.org/drawingml/2006/chart" xmlns:cdr="http://schemas.openxmlformats.org/drawingml/2006/chartDrawing" xmlns:a16="http://schemas.microsoft.com/office/drawing/2014/main" xmlns:lc="http://schemas.openxmlformats.org/drawingml/2006/lockedCanvas" id="{D2E67E5C-58A8-48DD-BDFF-B963429F5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833648"/>
            <a:ext cx="428211" cy="49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42669" y="5229200"/>
            <a:ext cx="8238918" cy="1477328"/>
          </a:xfrm>
          <a:prstGeom prst="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 sz="1600"/>
            </a:lvl1pPr>
          </a:lstStyle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2020:</a:t>
            </a:r>
          </a:p>
          <a:p>
            <a:r>
              <a:rPr lang="ru-RU" dirty="0" smtClean="0"/>
              <a:t>Застрахованные с/х культуры: зерновые, зернобобовые: </a:t>
            </a:r>
            <a:r>
              <a:rPr lang="ru-RU" dirty="0" smtClean="0"/>
              <a:t>89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тыс. га </a:t>
            </a:r>
            <a:r>
              <a:rPr lang="ru-RU" dirty="0" smtClean="0"/>
              <a:t>в 2020 г</a:t>
            </a:r>
            <a:r>
              <a:rPr lang="ru-RU" dirty="0" smtClean="0"/>
              <a:t>. </a:t>
            </a:r>
            <a:r>
              <a:rPr lang="ru-RU" dirty="0" smtClean="0">
                <a:solidFill>
                  <a:srgbClr val="C00000"/>
                </a:solidFill>
              </a:rPr>
              <a:t>(2% площадей)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В 2020 г. застрахованы животные: </a:t>
            </a:r>
            <a:r>
              <a:rPr lang="ru-RU" dirty="0" smtClean="0">
                <a:solidFill>
                  <a:srgbClr val="C00000"/>
                </a:solidFill>
              </a:rPr>
              <a:t>12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тыс. </a:t>
            </a:r>
            <a:r>
              <a:rPr lang="ru-RU" dirty="0" smtClean="0">
                <a:solidFill>
                  <a:srgbClr val="C00000"/>
                </a:solidFill>
              </a:rPr>
              <a:t>усл</a:t>
            </a:r>
            <a:r>
              <a:rPr lang="ru-RU" dirty="0" smtClean="0">
                <a:solidFill>
                  <a:srgbClr val="C00000"/>
                </a:solidFill>
              </a:rPr>
              <a:t>. </a:t>
            </a:r>
            <a:r>
              <a:rPr lang="ru-RU" dirty="0" smtClean="0"/>
              <a:t>голов (свиньи </a:t>
            </a:r>
            <a:r>
              <a:rPr lang="ru-RU" dirty="0" smtClean="0">
                <a:solidFill>
                  <a:srgbClr val="C00000"/>
                </a:solidFill>
              </a:rPr>
              <a:t>44 тыс</a:t>
            </a:r>
            <a:r>
              <a:rPr lang="ru-RU" dirty="0" smtClean="0"/>
              <a:t>. голов, птица </a:t>
            </a:r>
            <a:r>
              <a:rPr lang="ru-RU" dirty="0" smtClean="0">
                <a:solidFill>
                  <a:srgbClr val="C00000"/>
                </a:solidFill>
              </a:rPr>
              <a:t>265 тыс</a:t>
            </a:r>
            <a:r>
              <a:rPr lang="ru-RU" dirty="0" smtClean="0"/>
              <a:t>.) – </a:t>
            </a:r>
            <a:r>
              <a:rPr lang="ru-RU" dirty="0" smtClean="0">
                <a:solidFill>
                  <a:srgbClr val="C00000"/>
                </a:solidFill>
              </a:rPr>
              <a:t>7% поголовья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4312" y="128288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Застраховано</a:t>
            </a:r>
            <a:endParaRPr lang="ru-RU" b="1" dirty="0"/>
          </a:p>
        </p:txBody>
      </p:sp>
      <p:pic>
        <p:nvPicPr>
          <p:cNvPr id="2050" name="Picture 2" descr="http://posibiri.ru/wp-content/uploads/2015/05/%D0%A1%D0%B5%D0%BB%D0%BE-%D0%95%D1%80%D0%B1%D0%BE%D0%B3%D0%B0%D1%87%D1%91%D0%B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544" y="53832"/>
            <a:ext cx="1835696" cy="122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66506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0650" y="1556025"/>
            <a:ext cx="4518502" cy="646331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800" b="1"/>
            </a:lvl1pPr>
          </a:lstStyle>
          <a:p>
            <a:r>
              <a:rPr lang="ru-RU" dirty="0"/>
              <a:t>Доля рисков в структуре выплат</a:t>
            </a:r>
          </a:p>
          <a:p>
            <a:r>
              <a:rPr lang="ru-RU" dirty="0"/>
              <a:t>(растениеводство)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084" y="332656"/>
            <a:ext cx="8308136" cy="634083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>Реализация застрахованных рисков </a:t>
            </a:r>
            <a:r>
              <a:rPr lang="ru-RU" sz="2400" dirty="0" smtClean="0">
                <a:solidFill>
                  <a:schemeClr val="bg1">
                    <a:lumMod val="10000"/>
                  </a:schemeClr>
                </a:solidFill>
              </a:rPr>
              <a:t>в Саратовской области </a:t>
            </a:r>
            <a:r>
              <a:rPr lang="ru-RU" sz="2400" b="0" dirty="0" smtClean="0">
                <a:solidFill>
                  <a:schemeClr val="bg1">
                    <a:lumMod val="10000"/>
                  </a:schemeClr>
                </a:solidFill>
              </a:rPr>
              <a:t>2012-2020 </a:t>
            </a:r>
            <a:r>
              <a:rPr lang="ru-RU" sz="2400" b="0" dirty="0">
                <a:solidFill>
                  <a:schemeClr val="bg1">
                    <a:lumMod val="10000"/>
                  </a:schemeClr>
                </a:solidFill>
              </a:rPr>
              <a:t>(к</a:t>
            </a:r>
            <a:r>
              <a:rPr lang="ru-RU" b="0" dirty="0">
                <a:solidFill>
                  <a:schemeClr val="bg1">
                    <a:lumMod val="10000"/>
                  </a:schemeClr>
                </a:solidFill>
              </a:rPr>
              <a:t>омпании НСА)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04183" y="3522054"/>
            <a:ext cx="3301614" cy="1646605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00000"/>
                </a:solidFill>
              </a:rPr>
              <a:t>Основные группы рисков в растениеводстве (% от выплат):</a:t>
            </a:r>
          </a:p>
          <a:p>
            <a:pPr marL="35560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</a:rPr>
              <a:t>75% </a:t>
            </a:r>
            <a:r>
              <a:rPr lang="ru-RU" dirty="0">
                <a:solidFill>
                  <a:srgbClr val="000000"/>
                </a:solidFill>
              </a:rPr>
              <a:t>- риски, связанные с </a:t>
            </a:r>
            <a:r>
              <a:rPr lang="ru-RU" sz="1800" dirty="0">
                <a:solidFill>
                  <a:srgbClr val="000000"/>
                </a:solidFill>
              </a:rPr>
              <a:t> </a:t>
            </a:r>
            <a:r>
              <a:rPr lang="ru-RU" sz="1800" dirty="0" smtClean="0">
                <a:solidFill>
                  <a:srgbClr val="000000"/>
                </a:solidFill>
              </a:rPr>
              <a:t>засухой</a:t>
            </a:r>
            <a:endParaRPr lang="ru-RU" sz="1800" dirty="0">
              <a:solidFill>
                <a:srgbClr val="000000"/>
              </a:solidFill>
            </a:endParaRPr>
          </a:p>
        </p:txBody>
      </p:sp>
      <p:pic>
        <p:nvPicPr>
          <p:cNvPr id="4098" name="Picture 2" descr="Seceta, Vara, Sat, Câmp, Porumb, Cultivarea, Boab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290" y="1275503"/>
            <a:ext cx="2495549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966274534"/>
              </p:ext>
            </p:extLst>
          </p:nvPr>
        </p:nvGraphicFramePr>
        <p:xfrm>
          <a:off x="697849" y="2171638"/>
          <a:ext cx="3984104" cy="296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39552" y="5589240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Аграрии </a:t>
            </a:r>
            <a:r>
              <a:rPr lang="ru-RU" dirty="0" smtClean="0"/>
              <a:t>Саратовской области </a:t>
            </a:r>
            <a:r>
              <a:rPr lang="ru-RU" dirty="0"/>
              <a:t>с 2012 г. получили от страховых компаний </a:t>
            </a:r>
            <a:r>
              <a:rPr lang="ru-RU" dirty="0">
                <a:solidFill>
                  <a:srgbClr val="C00000"/>
                </a:solidFill>
              </a:rPr>
              <a:t>выплаты</a:t>
            </a:r>
            <a:r>
              <a:rPr lang="ru-RU" dirty="0"/>
              <a:t> по договорам агрострахования в размере </a:t>
            </a:r>
            <a:r>
              <a:rPr lang="ru-RU" b="1" dirty="0" smtClean="0">
                <a:solidFill>
                  <a:srgbClr val="C00000"/>
                </a:solidFill>
              </a:rPr>
              <a:t>451 млн. руб.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092102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100" dirty="0"/>
              <a:t>Изменения в закон № 260-ФЗ «</a:t>
            </a:r>
            <a:r>
              <a:rPr lang="ru-RU" sz="2000" dirty="0"/>
              <a:t>О государственной поддержке в сфере сельскохозяйственного страхования…»</a:t>
            </a:r>
            <a:endParaRPr lang="ru-RU" sz="2100" b="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76488" y="1772816"/>
            <a:ext cx="8388000" cy="28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</a:rPr>
              <a:t>Страхование нового риска – «</a:t>
            </a:r>
            <a:r>
              <a:rPr lang="ru-RU" sz="1400" b="1" dirty="0">
                <a:solidFill>
                  <a:schemeClr val="tx1"/>
                </a:solidFill>
              </a:rPr>
              <a:t>объявление ЧС</a:t>
            </a:r>
            <a:r>
              <a:rPr lang="ru-RU" sz="1200" dirty="0">
                <a:solidFill>
                  <a:schemeClr val="tx1"/>
                </a:solidFill>
              </a:rPr>
              <a:t> на территории субъекта РФ».</a:t>
            </a:r>
          </a:p>
        </p:txBody>
      </p:sp>
      <p:sp>
        <p:nvSpPr>
          <p:cNvPr id="4" name="Овал 3"/>
          <p:cNvSpPr/>
          <p:nvPr/>
        </p:nvSpPr>
        <p:spPr>
          <a:xfrm>
            <a:off x="107504" y="2145403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6488" y="2142401"/>
            <a:ext cx="8388000" cy="28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chemeClr val="tx1"/>
                </a:solidFill>
              </a:rPr>
              <a:t>Увеличение субсидирования </a:t>
            </a:r>
            <a:r>
              <a:rPr lang="ru-RU" sz="1200" dirty="0">
                <a:solidFill>
                  <a:schemeClr val="tx1"/>
                </a:solidFill>
              </a:rPr>
              <a:t>страховой премии </a:t>
            </a:r>
            <a:r>
              <a:rPr lang="ru-RU" sz="1400" dirty="0">
                <a:solidFill>
                  <a:schemeClr val="tx1"/>
                </a:solidFill>
              </a:rPr>
              <a:t>с </a:t>
            </a:r>
            <a:r>
              <a:rPr lang="ru-RU" sz="1400" b="1" dirty="0">
                <a:solidFill>
                  <a:schemeClr val="tx1"/>
                </a:solidFill>
              </a:rPr>
              <a:t>50% до 80% </a:t>
            </a:r>
            <a:r>
              <a:rPr lang="ru-RU" sz="1200" dirty="0">
                <a:solidFill>
                  <a:schemeClr val="tx1"/>
                </a:solidFill>
              </a:rPr>
              <a:t>для малых и средних СХТП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6488" y="2511986"/>
            <a:ext cx="8388000" cy="28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22300"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</a:rPr>
              <a:t>Отдельные требования к страховым организациям, страхующим риск «объявления ЧС»</a:t>
            </a:r>
          </a:p>
        </p:txBody>
      </p:sp>
      <p:sp>
        <p:nvSpPr>
          <p:cNvPr id="10" name="Овал 9"/>
          <p:cNvSpPr/>
          <p:nvPr/>
        </p:nvSpPr>
        <p:spPr>
          <a:xfrm>
            <a:off x="107504" y="2513988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6488" y="2881571"/>
            <a:ext cx="8388000" cy="28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</a:rPr>
              <a:t>Создание отдельного </a:t>
            </a:r>
            <a:r>
              <a:rPr lang="ru-RU" sz="1400" b="1" dirty="0">
                <a:solidFill>
                  <a:schemeClr val="tx1"/>
                </a:solidFill>
              </a:rPr>
              <a:t>фонда </a:t>
            </a:r>
            <a:r>
              <a:rPr lang="ru-RU" sz="1200" dirty="0">
                <a:solidFill>
                  <a:schemeClr val="tx1"/>
                </a:solidFill>
              </a:rPr>
              <a:t>компенсационных выплат </a:t>
            </a:r>
            <a:r>
              <a:rPr lang="ru-RU" sz="1400" b="1" dirty="0">
                <a:solidFill>
                  <a:schemeClr val="tx1"/>
                </a:solidFill>
              </a:rPr>
              <a:t>для риска «объявление ЧС»</a:t>
            </a:r>
          </a:p>
        </p:txBody>
      </p:sp>
      <p:sp>
        <p:nvSpPr>
          <p:cNvPr id="13" name="Овал 12"/>
          <p:cNvSpPr/>
          <p:nvPr/>
        </p:nvSpPr>
        <p:spPr>
          <a:xfrm>
            <a:off x="107504" y="2882573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64488" y="4293216"/>
            <a:ext cx="8100000" cy="1080000"/>
          </a:xfrm>
          <a:prstGeom prst="roundRect">
            <a:avLst>
              <a:gd name="adj" fmla="val 742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1. Значительное </a:t>
            </a:r>
            <a:r>
              <a:rPr lang="ru-RU" sz="1200" b="1" dirty="0">
                <a:solidFill>
                  <a:srgbClr val="C00000"/>
                </a:solidFill>
              </a:rPr>
              <a:t>снижение затрат агрария </a:t>
            </a:r>
            <a:r>
              <a:rPr lang="ru-RU" sz="1200" dirty="0">
                <a:solidFill>
                  <a:schemeClr val="tx1"/>
                </a:solidFill>
              </a:rPr>
              <a:t>(в 5-6 раз по сравнению с мультирисковой программой)</a:t>
            </a:r>
          </a:p>
          <a:p>
            <a:r>
              <a:rPr lang="ru-RU" sz="1200" dirty="0">
                <a:solidFill>
                  <a:schemeClr val="tx1"/>
                </a:solidFill>
              </a:rPr>
              <a:t>2. </a:t>
            </a:r>
            <a:r>
              <a:rPr lang="ru-RU" sz="1200" b="1" dirty="0">
                <a:solidFill>
                  <a:srgbClr val="C00000"/>
                </a:solidFill>
              </a:rPr>
              <a:t>Экономия средств бюджета </a:t>
            </a:r>
            <a:r>
              <a:rPr lang="ru-RU" sz="1200" dirty="0">
                <a:solidFill>
                  <a:schemeClr val="tx1"/>
                </a:solidFill>
              </a:rPr>
              <a:t>(за счет замещения выплат при ЧС на страховые)</a:t>
            </a:r>
          </a:p>
          <a:p>
            <a:r>
              <a:rPr lang="ru-RU" sz="1200" dirty="0">
                <a:solidFill>
                  <a:schemeClr val="tx1"/>
                </a:solidFill>
              </a:rPr>
              <a:t>3. Максимально возможный </a:t>
            </a:r>
            <a:r>
              <a:rPr lang="ru-RU" sz="1200" b="1" dirty="0">
                <a:solidFill>
                  <a:srgbClr val="C00000"/>
                </a:solidFill>
              </a:rPr>
              <a:t>упрощенный механизм урегулирования убытка</a:t>
            </a:r>
          </a:p>
          <a:p>
            <a:r>
              <a:rPr lang="ru-RU" sz="1200" dirty="0">
                <a:solidFill>
                  <a:schemeClr val="tx1"/>
                </a:solidFill>
              </a:rPr>
              <a:t>4. </a:t>
            </a:r>
            <a:r>
              <a:rPr lang="ru-RU" sz="1200" b="1" dirty="0">
                <a:solidFill>
                  <a:srgbClr val="C00000"/>
                </a:solidFill>
              </a:rPr>
              <a:t>Короткие сроки получения страховой выплаты </a:t>
            </a:r>
            <a:r>
              <a:rPr lang="ru-RU" sz="1200" dirty="0">
                <a:solidFill>
                  <a:schemeClr val="tx1"/>
                </a:solidFill>
              </a:rPr>
              <a:t>(нет привязки к формам 2-фермер/29-СХ)</a:t>
            </a:r>
          </a:p>
          <a:p>
            <a:r>
              <a:rPr lang="ru-RU" sz="1200" dirty="0">
                <a:solidFill>
                  <a:schemeClr val="tx1"/>
                </a:solidFill>
              </a:rPr>
              <a:t>5. </a:t>
            </a:r>
            <a:r>
              <a:rPr lang="ru-RU" sz="1200" b="1" dirty="0">
                <a:solidFill>
                  <a:srgbClr val="C00000"/>
                </a:solidFill>
              </a:rPr>
              <a:t>Снижение расходов страховщика </a:t>
            </a:r>
            <a:r>
              <a:rPr lang="ru-RU" sz="1200" dirty="0">
                <a:solidFill>
                  <a:schemeClr val="tx1"/>
                </a:solidFill>
              </a:rPr>
              <a:t>на сопровождение договора и урегулирование убытков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4488" y="3645024"/>
            <a:ext cx="8640000" cy="324000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/>
              <a:t>Основные цели и преимущества предлагаемых изменений: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6488" y="3251158"/>
            <a:ext cx="8388000" cy="28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Внедрение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дополнительных страховых программ</a:t>
            </a:r>
          </a:p>
        </p:txBody>
      </p:sp>
      <p:sp>
        <p:nvSpPr>
          <p:cNvPr id="16" name="Овал 15"/>
          <p:cNvSpPr/>
          <p:nvPr/>
        </p:nvSpPr>
        <p:spPr>
          <a:xfrm>
            <a:off x="107504" y="1776818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8" name="Овал 17"/>
          <p:cNvSpPr/>
          <p:nvPr/>
        </p:nvSpPr>
        <p:spPr>
          <a:xfrm>
            <a:off x="107504" y="3251158"/>
            <a:ext cx="288000" cy="28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4488" y="1376824"/>
            <a:ext cx="8640000" cy="324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Изменения в ФЗ № 260 существенно расширят диапазон предлагаемых страховых программ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6488" y="4041352"/>
            <a:ext cx="8388000" cy="288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chemeClr val="tx1"/>
                </a:solidFill>
              </a:rPr>
              <a:t>В части страхование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нового риска – «объявление ЧС на территории субъекта РФ».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4488" y="5657246"/>
            <a:ext cx="8100000" cy="1080000"/>
          </a:xfrm>
          <a:prstGeom prst="roundRect">
            <a:avLst>
              <a:gd name="adj" fmla="val 742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Предоставление возможности </a:t>
            </a:r>
            <a:r>
              <a:rPr lang="ru-RU" sz="1200" b="1" dirty="0">
                <a:solidFill>
                  <a:srgbClr val="C00000"/>
                </a:solidFill>
              </a:rPr>
              <a:t>разработки страховых программ</a:t>
            </a:r>
            <a:r>
              <a:rPr lang="ru-RU" sz="1200" dirty="0">
                <a:solidFill>
                  <a:schemeClr val="tx1"/>
                </a:solidFill>
              </a:rPr>
              <a:t>, отвечающих требованиям аграриев отдельных отраслей или регионов, например:</a:t>
            </a:r>
          </a:p>
          <a:p>
            <a:pPr lvl="1"/>
            <a:r>
              <a:rPr lang="ru-RU" sz="1200" dirty="0">
                <a:solidFill>
                  <a:schemeClr val="tx1"/>
                </a:solidFill>
              </a:rPr>
              <a:t>- страхование доходов сельскохозяйственных товаропроизводителей;</a:t>
            </a:r>
          </a:p>
          <a:p>
            <a:pPr lvl="1"/>
            <a:r>
              <a:rPr lang="ru-RU" sz="1200" dirty="0">
                <a:solidFill>
                  <a:schemeClr val="tx1"/>
                </a:solidFill>
              </a:rPr>
              <a:t>- страхование качества;</a:t>
            </a:r>
          </a:p>
          <a:p>
            <a:pPr lvl="1"/>
            <a:r>
              <a:rPr lang="ru-RU" sz="1200" dirty="0">
                <a:solidFill>
                  <a:schemeClr val="tx1"/>
                </a:solidFill>
              </a:rPr>
              <a:t>- индексное страхование и т.д.</a:t>
            </a:r>
          </a:p>
        </p:txBody>
      </p:sp>
      <p:sp>
        <p:nvSpPr>
          <p:cNvPr id="21" name="Овал 20"/>
          <p:cNvSpPr/>
          <p:nvPr/>
        </p:nvSpPr>
        <p:spPr>
          <a:xfrm>
            <a:off x="131492" y="4041352"/>
            <a:ext cx="288000" cy="288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6488" y="5445224"/>
            <a:ext cx="8388000" cy="288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chemeClr val="tx1"/>
                </a:solidFill>
              </a:rPr>
              <a:t>В части внедрения дополнительных страховых программ </a:t>
            </a:r>
          </a:p>
        </p:txBody>
      </p:sp>
      <p:sp>
        <p:nvSpPr>
          <p:cNvPr id="23" name="Овал 22"/>
          <p:cNvSpPr/>
          <p:nvPr/>
        </p:nvSpPr>
        <p:spPr>
          <a:xfrm>
            <a:off x="102908" y="5445224"/>
            <a:ext cx="288000" cy="288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354"/>
            <a:fld id="{7991DEB4-17E9-4A42-9923-3EEE1C321D28}" type="slidenum">
              <a:rPr lang="ru-RU" sz="1900" smtClean="0">
                <a:solidFill>
                  <a:srgbClr val="000000"/>
                </a:solidFill>
              </a:rPr>
              <a:pPr algn="r" defTabSz="914354"/>
              <a:t>17</a:t>
            </a:fld>
            <a:endParaRPr lang="ru-RU" sz="1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12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2D254697-C695-4A8A-A5E6-C8D0E26E8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1773237"/>
            <a:ext cx="6838950" cy="2000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>
              <a:defRPr/>
            </a:pPr>
            <a:r>
              <a:rPr lang="ru-RU" sz="6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Спасибо </a:t>
            </a:r>
            <a:br>
              <a:rPr lang="ru-RU" sz="6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ru-RU" sz="6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за внимание!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B521D567-D454-400A-AD07-6B50D0CF4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3" y="4076700"/>
            <a:ext cx="9144000" cy="212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>
              <a:defRPr/>
            </a:pPr>
            <a:endParaRPr lang="ru-RU" b="1" kern="0" dirty="0">
              <a:solidFill>
                <a:srgbClr val="1F497D"/>
              </a:solidFill>
              <a:latin typeface="Calibri" panose="020F0502020204030204" pitchFamily="34" charset="0"/>
            </a:endParaRPr>
          </a:p>
          <a:p>
            <a:pPr algn="ctr">
              <a:defRPr/>
            </a:pPr>
            <a:endParaRPr lang="ru-RU" sz="1600" kern="0" dirty="0">
              <a:solidFill>
                <a:srgbClr val="1F497D"/>
              </a:solidFill>
              <a:latin typeface="Calibri" panose="020F0502020204030204" pitchFamily="34" charset="0"/>
            </a:endParaRPr>
          </a:p>
          <a:p>
            <a:pPr algn="ctr">
              <a:defRPr/>
            </a:pPr>
            <a:r>
              <a:rPr lang="ru-RU" sz="1600" kern="0" dirty="0">
                <a:solidFill>
                  <a:srgbClr val="1F497D"/>
                </a:solidFill>
                <a:latin typeface="Calibri" panose="020F0502020204030204" pitchFamily="34" charset="0"/>
              </a:rPr>
              <a:t>Тел: +7 (495) 782-04-99</a:t>
            </a:r>
          </a:p>
          <a:p>
            <a:pPr algn="ctr">
              <a:defRPr/>
            </a:pPr>
            <a:r>
              <a:rPr lang="ru-RU" sz="1600" kern="0" dirty="0">
                <a:solidFill>
                  <a:srgbClr val="1F497D"/>
                </a:solidFill>
                <a:latin typeface="Calibri" panose="020F0502020204030204" pitchFamily="34" charset="0"/>
              </a:rPr>
              <a:t>Запросы СМИ:  </a:t>
            </a:r>
            <a:r>
              <a:rPr lang="en-US" sz="1600" kern="0" dirty="0">
                <a:solidFill>
                  <a:srgbClr val="1F497D"/>
                </a:solidFill>
                <a:latin typeface="Calibri" panose="020F0502020204030204" pitchFamily="34" charset="0"/>
                <a:hlinkClick r:id="rId2"/>
              </a:rPr>
              <a:t>pr@naai.ru</a:t>
            </a:r>
            <a:endParaRPr lang="ru-RU" sz="1600" kern="0" dirty="0">
              <a:solidFill>
                <a:srgbClr val="1F497D"/>
              </a:solidFill>
              <a:latin typeface="Calibri" panose="020F0502020204030204" pitchFamily="34" charset="0"/>
            </a:endParaRPr>
          </a:p>
          <a:p>
            <a:pPr algn="ctr">
              <a:defRPr/>
            </a:pPr>
            <a:endParaRPr lang="ru-RU" sz="1600" kern="0" dirty="0">
              <a:solidFill>
                <a:srgbClr val="1F497D"/>
              </a:solidFill>
              <a:latin typeface="Calibri" panose="020F0502020204030204" pitchFamily="34" charset="0"/>
            </a:endParaRPr>
          </a:p>
          <a:p>
            <a:pPr algn="ctr">
              <a:defRPr/>
            </a:pPr>
            <a:r>
              <a:rPr lang="ru-RU" sz="1600" kern="0" dirty="0">
                <a:solidFill>
                  <a:srgbClr val="1F497D"/>
                </a:solidFill>
                <a:latin typeface="Calibri" panose="020F0502020204030204" pitchFamily="34" charset="0"/>
              </a:rPr>
              <a:t>Всегда актуальная информация о деятельности НСА</a:t>
            </a:r>
          </a:p>
          <a:p>
            <a:pPr algn="ctr">
              <a:defRPr/>
            </a:pPr>
            <a:r>
              <a:rPr lang="ru-RU" sz="1600" kern="0" dirty="0">
                <a:solidFill>
                  <a:srgbClr val="1F497D"/>
                </a:solidFill>
                <a:latin typeface="Calibri" panose="020F0502020204030204" pitchFamily="34" charset="0"/>
              </a:rPr>
              <a:t> на </a:t>
            </a:r>
            <a:r>
              <a:rPr lang="ru-RU" sz="1600" b="1" kern="0" dirty="0">
                <a:solidFill>
                  <a:srgbClr val="00B0F0"/>
                </a:solidFill>
                <a:latin typeface="Calibri" panose="020F0502020204030204" pitchFamily="34" charset="0"/>
              </a:rPr>
              <a:t>www.naai.ru</a:t>
            </a:r>
          </a:p>
          <a:p>
            <a:pPr algn="ctr">
              <a:defRPr/>
            </a:pPr>
            <a:r>
              <a:rPr lang="ru-RU" sz="1600" kern="0" dirty="0">
                <a:solidFill>
                  <a:srgbClr val="1F497D"/>
                </a:solidFill>
                <a:latin typeface="Calibri" panose="020F0502020204030204" pitchFamily="34" charset="0"/>
              </a:rPr>
              <a:t> </a:t>
            </a:r>
            <a:endParaRPr lang="en-US" sz="1600" kern="0" dirty="0">
              <a:solidFill>
                <a:srgbClr val="1F497D"/>
              </a:solidFill>
              <a:latin typeface="Calibri" panose="020F0502020204030204" pitchFamily="34" charset="0"/>
            </a:endParaRPr>
          </a:p>
          <a:p>
            <a:pPr algn="ctr">
              <a:defRPr/>
            </a:pPr>
            <a:endParaRPr lang="en-US" sz="3200" b="1" kern="0" dirty="0"/>
          </a:p>
          <a:p>
            <a:pPr algn="ctr">
              <a:defRPr/>
            </a:pPr>
            <a:r>
              <a:rPr lang="ru-RU" sz="3200" b="1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032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_Тема Office">
  <a:themeElements>
    <a:clrScheme name="Другая 3">
      <a:dk1>
        <a:srgbClr val="000000"/>
      </a:dk1>
      <a:lt1>
        <a:srgbClr val="F8F8F8"/>
      </a:lt1>
      <a:dk2>
        <a:srgbClr val="005910"/>
      </a:dk2>
      <a:lt2>
        <a:srgbClr val="FFC954"/>
      </a:lt2>
      <a:accent1>
        <a:srgbClr val="3F9D4F"/>
      </a:accent1>
      <a:accent2>
        <a:srgbClr val="ED1C2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6_Тема Office">
  <a:themeElements>
    <a:clrScheme name="Другая 3">
      <a:dk1>
        <a:srgbClr val="000000"/>
      </a:dk1>
      <a:lt1>
        <a:srgbClr val="F8F8F8"/>
      </a:lt1>
      <a:dk2>
        <a:srgbClr val="005910"/>
      </a:dk2>
      <a:lt2>
        <a:srgbClr val="FFC954"/>
      </a:lt2>
      <a:accent1>
        <a:srgbClr val="3F9D4F"/>
      </a:accent1>
      <a:accent2>
        <a:srgbClr val="ED1C2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18832</TotalTime>
  <Words>1845</Words>
  <Application>Microsoft Office PowerPoint</Application>
  <PresentationFormat>Экран (4:3)</PresentationFormat>
  <Paragraphs>507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13_Тема Office</vt:lpstr>
      <vt:lpstr>16_Тема Office</vt:lpstr>
      <vt:lpstr>«Агрострахование с господдержкой: состояние и перспективы»</vt:lpstr>
      <vt:lpstr>Агрострахование (все виды) 2018-2020 гг. (данные ЦБ РФ)</vt:lpstr>
      <vt:lpstr>Агрострахование с господдержкой 2018-2020 гг. (данные НСА)</vt:lpstr>
      <vt:lpstr>Агрострахование с господдержкой Растениеводство</vt:lpstr>
      <vt:lpstr>Страхование урожая с господдержкой Расширение охвата 2018-2020</vt:lpstr>
      <vt:lpstr>Основные группы застрахованных сельхозкультур Страхование урожая 2019-2021 гг.</vt:lpstr>
      <vt:lpstr>Регионы-лидеры по страхованию с/х культур Страхование урожая с господдержкой, 2020</vt:lpstr>
      <vt:lpstr>Страхование озимых под урожай 2021 г.</vt:lpstr>
      <vt:lpstr>Агрострахование с господдержкой Животноводство и рыбоводство</vt:lpstr>
      <vt:lpstr>Страхование с/х  животных с господдержкой Расширение охвата 2018-2020</vt:lpstr>
      <vt:lpstr>Регионы-лидеры по страхованию с/х животных Страхование с господдержкой, 2020</vt:lpstr>
      <vt:lpstr>Агрострахование с господдержкой Страховые выплаты (все направления), 2019-2020</vt:lpstr>
      <vt:lpstr>Страховые выплаты Гибель урожая 2020 г. (договоры с господдержкой) </vt:lpstr>
      <vt:lpstr>Крупнейшие выплаты по агрострахованию 2020 г. (все направления)</vt:lpstr>
      <vt:lpstr>Развитие агрострахования с господдержкой Саратовская область</vt:lpstr>
      <vt:lpstr>Реализация застрахованных рисков в Саратовской области 2012-2020 (компании НСА)</vt:lpstr>
      <vt:lpstr>Изменения в закон № 260-ФЗ «О государственной поддержке в сфере сельскохозяйственного страхования…»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Риски, потери и компенсация убытков в АПК</dc:title>
  <dc:creator>Жукова Татьяна Александровна</dc:creator>
  <cp:lastModifiedBy>Жукова Татьяна Александровна</cp:lastModifiedBy>
  <cp:revision>1023</cp:revision>
  <cp:lastPrinted>2021-02-11T09:20:37Z</cp:lastPrinted>
  <dcterms:created xsi:type="dcterms:W3CDTF">2019-02-26T11:39:51Z</dcterms:created>
  <dcterms:modified xsi:type="dcterms:W3CDTF">2021-03-17T07:42:01Z</dcterms:modified>
</cp:coreProperties>
</file>