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71" r:id="rId1"/>
    <p:sldMasterId id="2147483886" r:id="rId2"/>
  </p:sldMasterIdLst>
  <p:notesMasterIdLst>
    <p:notesMasterId r:id="rId18"/>
  </p:notesMasterIdLst>
  <p:handoutMasterIdLst>
    <p:handoutMasterId r:id="rId19"/>
  </p:handoutMasterIdLst>
  <p:sldIdLst>
    <p:sldId id="580" r:id="rId3"/>
    <p:sldId id="583" r:id="rId4"/>
    <p:sldId id="584" r:id="rId5"/>
    <p:sldId id="585" r:id="rId6"/>
    <p:sldId id="586" r:id="rId7"/>
    <p:sldId id="606" r:id="rId8"/>
    <p:sldId id="598" r:id="rId9"/>
    <p:sldId id="587" r:id="rId10"/>
    <p:sldId id="589" r:id="rId11"/>
    <p:sldId id="590" r:id="rId12"/>
    <p:sldId id="605" r:id="rId13"/>
    <p:sldId id="592" r:id="rId14"/>
    <p:sldId id="594" r:id="rId15"/>
    <p:sldId id="595" r:id="rId16"/>
    <p:sldId id="466" r:id="rId17"/>
  </p:sldIdLst>
  <p:sldSz cx="9144000" cy="6858000" type="screen4x3"/>
  <p:notesSz cx="6669088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006600"/>
    <a:srgbClr val="66FF66"/>
    <a:srgbClr val="003399"/>
    <a:srgbClr val="E3CBCB"/>
    <a:srgbClr val="336699"/>
    <a:srgbClr val="0066CC"/>
    <a:srgbClr val="FFCCCC"/>
    <a:srgbClr val="922424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0" autoAdjust="0"/>
    <p:restoredTop sz="96029" autoAdjust="0"/>
  </p:normalViewPr>
  <p:slideViewPr>
    <p:cSldViewPr>
      <p:cViewPr>
        <p:scale>
          <a:sx n="66" d="100"/>
          <a:sy n="66" d="100"/>
        </p:scale>
        <p:origin x="-415" y="641"/>
      </p:cViewPr>
      <p:guideLst>
        <p:guide orient="horz" pos="288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6" d="100"/>
          <a:sy n="46" d="100"/>
        </p:scale>
        <p:origin x="-2772" y="-72"/>
      </p:cViewPr>
      <p:guideLst>
        <p:guide orient="horz" pos="3127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8250" y="1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60613-D160-44E4-B65E-87F79D8926B0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1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8250" y="9429751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B558C-95F9-47C5-8437-7423433E4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594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8" y="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C1A2-F495-41DA-9342-0E7F8F04C985}" type="datetimeFigureOut">
              <a:rPr lang="ru-RU" smtClean="0"/>
              <a:t>17.03.2021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3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8" y="9430093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23E5CD-7AFB-4C09-8717-AF3AF4E7F5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041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8838" y="776288"/>
            <a:ext cx="496093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xfrm>
            <a:off x="887758" y="4731071"/>
            <a:ext cx="4896687" cy="4424604"/>
          </a:xfrm>
          <a:noFill/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A1075-5616-4F2E-B5E7-1419112CB12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606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8838" y="776288"/>
            <a:ext cx="496093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xfrm>
            <a:off x="887758" y="4731071"/>
            <a:ext cx="4896687" cy="4424604"/>
          </a:xfrm>
          <a:noFill/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3E5CD-7AFB-4C09-8717-AF3AF4E7F5E7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Хочу обратить Ваше внимание,</a:t>
            </a:r>
            <a:r>
              <a:rPr lang="ru-RU" baseline="0" dirty="0"/>
              <a:t> что на практике страховые тарифы могут быть ниже ставок субсидирования.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3E5CD-7AFB-4C09-8717-AF3AF4E7F5E7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505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3E5CD-7AFB-4C09-8717-AF3AF4E7F5E7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796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F26C08-1D9D-4D59-8C2B-36302681FAE2}" type="datetime1">
              <a:rPr lang="ru-RU" smtClean="0"/>
              <a:t>17.03.2021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5377D-E241-4D22-9A93-1E8B85A8779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2140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7F8153-0D8B-4FDC-91B5-B60980DC1B00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300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371B5B-B67D-4CB8-81F4-508C4FA5E48A}" type="datetime1">
              <a:rPr lang="ru-RU" smtClean="0">
                <a:solidFill>
                  <a:prstClr val="white"/>
                </a:solidFill>
              </a:rPr>
              <a:t>17.03.2021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370F4D-8838-4746-AA4F-FD4C424F0793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9110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9A3FC5-A3AD-484C-8CB7-9BD15490E4B4}" type="datetime1">
              <a:rPr lang="ru-RU" smtClean="0">
                <a:solidFill>
                  <a:prstClr val="white"/>
                </a:solidFill>
              </a:rPr>
              <a:t>17.03.2021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4B306D-FB38-4C2C-8D44-F9671E0B75E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718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684CE0-4560-480E-B53E-8A3EF415099C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C6662-4D84-4223-9B15-B271C3110DD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5909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71C9AC-39E4-4EE5-A43A-BFA30228FE77}" type="datetime1">
              <a:rPr lang="ru-RU" smtClean="0">
                <a:solidFill>
                  <a:prstClr val="white"/>
                </a:solidFill>
              </a:rPr>
              <a:t>17.03.2021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E828D-CE99-45CD-8D11-2FBF56DA7784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9353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314587-6598-44BE-A4FF-85349FF1F54D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7272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D92C94-BE10-4E85-A060-C683D66550A7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4C813C-DA1B-4632-B230-A88399D34FF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1812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CBD68E-726F-418A-BA54-42AA7E369548}" type="datetime1">
              <a:rPr lang="ru-RU" smtClean="0">
                <a:solidFill>
                  <a:prstClr val="white"/>
                </a:solidFill>
              </a:rPr>
              <a:t>17.03.2021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3BCB01-F7DF-496D-BD34-ECC02C8D9C5E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9708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B3369C-52FD-4A86-90F6-1CF1881AF422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3DB25-4203-4C91-A1E2-8E0A632A4DCC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7242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49FAAC-6D4F-4595-A8F7-5DDD7543F825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61806-9203-4527-8B0D-15B0E628C86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335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89CD9-E925-40B7-9FAA-AAB5BC0E232D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1038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B0AB2-87EF-4FE7-8D0C-B35C03945C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Заголовок 6"/>
          <p:cNvSpPr>
            <a:spLocks noGrp="1"/>
          </p:cNvSpPr>
          <p:nvPr>
            <p:ph type="title" idx="11"/>
          </p:nvPr>
        </p:nvSpPr>
        <p:spPr>
          <a:xfrm>
            <a:off x="1043608" y="274638"/>
            <a:ext cx="7643192" cy="634082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 sz="280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456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654A7-59B9-4333-8E46-C9DC8DF889B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Заголовок 6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634082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 sz="280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704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C:\Users\RuchkaYB\Desktop\1351134023_www.radionetplus.ru_23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008"/>
          <a:stretch/>
        </p:blipFill>
        <p:spPr bwMode="auto">
          <a:xfrm>
            <a:off x="0" y="4181475"/>
            <a:ext cx="9180512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436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90" y="260650"/>
            <a:ext cx="519405" cy="1392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700808"/>
            <a:ext cx="8208912" cy="3456384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algn="ctr">
              <a:defRPr sz="36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229200"/>
            <a:ext cx="8208912" cy="1032520"/>
          </a:xfrm>
          <a:noFill/>
        </p:spPr>
        <p:txBody>
          <a:bodyPr anchor="t">
            <a:normAutofit/>
          </a:bodyPr>
          <a:lstStyle>
            <a:lvl1pPr marL="0" indent="0" algn="r">
              <a:buNone/>
              <a:defRPr sz="22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43808" y="6381328"/>
            <a:ext cx="2895600" cy="293117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7410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352928" cy="634082"/>
          </a:xfrm>
          <a:prstGeom prst="rect">
            <a:avLst/>
          </a:prstGeom>
        </p:spPr>
        <p:txBody>
          <a:bodyPr lIns="36000" rIns="36000"/>
          <a:lstStyle>
            <a:lvl1pPr>
              <a:defRPr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784976" cy="5544616"/>
          </a:xfrm>
        </p:spPr>
        <p:txBody>
          <a:bodyPr lIns="72000" rIns="72000"/>
          <a:lstStyle>
            <a:lvl1pPr>
              <a:defRPr sz="22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342900" indent="-342900">
              <a:buClrTx/>
              <a:buFont typeface="Arial" panose="020B0604020202020204" pitchFamily="34" charset="0"/>
              <a:buChar char="–"/>
              <a:defRPr sz="2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32440" y="6553696"/>
            <a:ext cx="576064" cy="259680"/>
          </a:xfrm>
          <a:ln>
            <a:noFill/>
          </a:ln>
        </p:spPr>
        <p:txBody>
          <a:bodyPr lIns="252000"/>
          <a:lstStyle>
            <a:lvl1pPr>
              <a:defRPr i="0">
                <a:solidFill>
                  <a:schemeClr val="tx2"/>
                </a:solidFill>
              </a:defRPr>
            </a:lvl1pPr>
          </a:lstStyle>
          <a:p>
            <a:fld id="{445694BC-9B62-4A0B-A66B-2BEFF40051B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683568" y="908720"/>
            <a:ext cx="8352928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4425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280920" cy="63408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3DCB54-6B55-4625-AA53-0D7EB7BEAD91}" type="datetime1">
              <a:rPr lang="ru-RU" smtClean="0">
                <a:solidFill>
                  <a:prstClr val="black"/>
                </a:solidFill>
              </a:rPr>
              <a:pPr/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B94A14-FCA4-42FB-A83D-84152260259D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7541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280920" cy="63408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55A891-755E-4AD8-BE79-D0EA96EF3FDE}" type="datetime1">
              <a:rPr lang="ru-RU" smtClean="0">
                <a:solidFill>
                  <a:prstClr val="black"/>
                </a:solidFill>
              </a:rPr>
              <a:pPr/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B94A14-FCA4-42FB-A83D-84152260259D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6749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80920" cy="720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05D7014-FC9E-4F8F-BBB5-87C750FC8A63}" type="datetime1">
              <a:rPr lang="ru-RU" smtClean="0">
                <a:solidFill>
                  <a:prstClr val="black"/>
                </a:solidFill>
              </a:rPr>
              <a:pPr/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448" y="6545237"/>
            <a:ext cx="432048" cy="26813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B94A14-FCA4-42FB-A83D-84152260259D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165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2F9110-82A8-445E-B503-44624A6F1080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12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92" r:id="rId14"/>
  </p:sldLayoutIdLst>
  <p:transition spd="slow">
    <p:wip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6000" y="1052736"/>
            <a:ext cx="8748488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30888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1DEB4-17E9-4A42-9923-3EEE1C321D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4" name="Picture 3" descr="C:\Users\RuchkaYB\Desktop\Untitled-4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" t="-3533" r="-517" b="40830"/>
          <a:stretch/>
        </p:blipFill>
        <p:spPr bwMode="auto">
          <a:xfrm>
            <a:off x="0" y="548681"/>
            <a:ext cx="9182487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solidFill>
            <a:srgbClr val="3BB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8" y="44624"/>
            <a:ext cx="305258" cy="82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Нижний колонтитул 4"/>
          <p:cNvSpPr txBox="1">
            <a:spLocks/>
          </p:cNvSpPr>
          <p:nvPr userDrawn="1"/>
        </p:nvSpPr>
        <p:spPr>
          <a:xfrm>
            <a:off x="683568" y="23257"/>
            <a:ext cx="8280920" cy="237391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err="1" smtClean="0">
                <a:solidFill>
                  <a:srgbClr val="EEECE1"/>
                </a:solidFill>
                <a:latin typeface="Adobe Kaiti Std R" pitchFamily="18" charset="-128"/>
                <a:ea typeface="Adobe Kaiti Std R" pitchFamily="18" charset="-128"/>
              </a:rPr>
              <a:t>Агрострахование</a:t>
            </a:r>
            <a:r>
              <a:rPr lang="ru-RU" sz="1600" dirty="0" smtClean="0">
                <a:solidFill>
                  <a:srgbClr val="EEECE1"/>
                </a:solidFill>
                <a:latin typeface="Adobe Kaiti Std R" pitchFamily="18" charset="-128"/>
                <a:ea typeface="Adobe Kaiti Std R" pitchFamily="18" charset="-128"/>
              </a:rPr>
              <a:t>  с  господдержкой</a:t>
            </a:r>
            <a:endParaRPr lang="ru-RU" sz="1600" dirty="0">
              <a:solidFill>
                <a:srgbClr val="EEECE1"/>
              </a:solidFill>
              <a:latin typeface="Adobe Kaiti Std R" pitchFamily="18" charset="-128"/>
              <a:ea typeface="Adobe Kaiti Std R" pitchFamily="18" charset="-128"/>
            </a:endParaRP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28092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62534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</p:sldLayoutIdLst>
  <p:transition spd="slow">
    <p:wip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2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1pPr>
      <a:lvl2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Agrohelp@naai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981136"/>
            <a:ext cx="8928992" cy="3672000"/>
          </a:xfrm>
        </p:spPr>
        <p:txBody>
          <a:bodyPr anchor="ctr">
            <a:normAutofit/>
          </a:bodyPr>
          <a:lstStyle/>
          <a:p>
            <a:r>
              <a:rPr lang="ru-RU" sz="3200" dirty="0"/>
              <a:t>Практика страхования сельскохозяйственных животных с господдержкой: как правильно организовать взаимодействие со страховой компанией</a:t>
            </a:r>
          </a:p>
        </p:txBody>
      </p:sp>
      <p:sp>
        <p:nvSpPr>
          <p:cNvPr id="5" name="Нижний колонтитул 4"/>
          <p:cNvSpPr txBox="1">
            <a:spLocks/>
          </p:cNvSpPr>
          <p:nvPr/>
        </p:nvSpPr>
        <p:spPr>
          <a:xfrm>
            <a:off x="1187624" y="404664"/>
            <a:ext cx="7344816" cy="792088"/>
          </a:xfrm>
          <a:prstGeom prst="rect">
            <a:avLst/>
          </a:prstGeom>
        </p:spPr>
        <p:txBody>
          <a:bodyPr anchor="t"/>
          <a:lstStyle>
            <a:defPPr>
              <a:defRPr lang="ru-RU"/>
            </a:defPPr>
            <a:lvl1pPr marL="0" algn="ctr" defTabSz="914400" rtl="0" eaLnBrk="1" latinLnBrk="0" hangingPunct="1">
              <a:defRPr sz="1400" kern="1200">
                <a:solidFill>
                  <a:schemeClr val="tx2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>
              <a:solidFill>
                <a:srgbClr val="1F497D"/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496" y="6309320"/>
            <a:ext cx="9180512" cy="540000"/>
          </a:xfrm>
        </p:spPr>
        <p:txBody>
          <a:bodyPr anchor="ctr"/>
          <a:lstStyle/>
          <a:p>
            <a:r>
              <a:rPr lang="ru-RU" sz="1700" dirty="0" smtClean="0">
                <a:solidFill>
                  <a:srgbClr val="1F497D"/>
                </a:solidFill>
              </a:rPr>
              <a:t>17 </a:t>
            </a:r>
            <a:r>
              <a:rPr lang="ru-RU" sz="1700" dirty="0" smtClean="0">
                <a:solidFill>
                  <a:srgbClr val="1F497D"/>
                </a:solidFill>
              </a:rPr>
              <a:t>марта 2021 </a:t>
            </a:r>
            <a:r>
              <a:rPr lang="ru-RU" sz="1700" dirty="0">
                <a:solidFill>
                  <a:srgbClr val="1F497D"/>
                </a:solidFill>
              </a:rPr>
              <a:t>г.</a:t>
            </a:r>
          </a:p>
          <a:p>
            <a:r>
              <a:rPr lang="ru-RU" sz="1700" dirty="0">
                <a:solidFill>
                  <a:srgbClr val="1F497D"/>
                </a:solidFill>
              </a:rPr>
              <a:t>Москва - </a:t>
            </a:r>
            <a:r>
              <a:rPr lang="ru-RU" sz="1700" dirty="0" smtClean="0">
                <a:solidFill>
                  <a:srgbClr val="1F497D"/>
                </a:solidFill>
              </a:rPr>
              <a:t>Саратов</a:t>
            </a:r>
            <a:endParaRPr lang="ru-RU" sz="1700" dirty="0">
              <a:solidFill>
                <a:srgbClr val="1F497D"/>
              </a:solidFill>
            </a:endParaRPr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941168"/>
            <a:ext cx="4896544" cy="960115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ru-RU" sz="1600" b="1" dirty="0" smtClean="0"/>
              <a:t>Есиков Юрий Михайлович</a:t>
            </a:r>
            <a:endParaRPr lang="ru-RU" sz="1600" b="1" dirty="0"/>
          </a:p>
          <a:p>
            <a:pPr algn="l"/>
            <a:r>
              <a:rPr lang="ru-RU" sz="1600" b="1" dirty="0" smtClean="0"/>
              <a:t>Начальник управления по взаимодействию с органами государственной власти и развитию региональных программ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934641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10710"/>
              </p:ext>
            </p:extLst>
          </p:nvPr>
        </p:nvGraphicFramePr>
        <p:xfrm>
          <a:off x="2052560" y="2276872"/>
          <a:ext cx="6623896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3896"/>
              </a:tblGrid>
              <a:tr h="10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КРУПНЫЙ РОГАТЫЙ СКОТ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6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буйволы, быки, волы, коровы, яки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за исключением телят в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возрасте до 2-х месяцев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80000">
                <a:tc>
                  <a:txBody>
                    <a:bodyPr/>
                    <a:lstStyle/>
                    <a:p>
                      <a:pPr lvl="0" algn="l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МЕЛКИЙ РОГАТЫЙ СКОТ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6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козы, овцы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 </a:t>
                      </a:r>
                    </a:p>
                    <a:p>
                      <a:pPr lvl="0" algn="l">
                        <a:buFontTx/>
                        <a:buNone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за исключением козлят и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ягнят в возрасте до 4-х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месяцев</a:t>
                      </a:r>
                      <a:endParaRPr lang="ru-RU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80000">
                <a:tc>
                  <a:txBody>
                    <a:bodyPr/>
                    <a:lstStyle/>
                    <a:p>
                      <a:pPr lvl="0" algn="l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СВИНЬИ</a:t>
                      </a:r>
                    </a:p>
                    <a:p>
                      <a:pPr lvl="0" algn="l">
                        <a:buFontTx/>
                        <a:buNone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за  исключением поросят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в возрасте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до 4-х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недель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ПТИЦА ЯЙЦЕНОСКИХ И МЯСНЫХ ПОРОД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ЦЫПЛЯТА-БРОЙЛЕРЫ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6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гуси, индейки, куры, перепелки, утки, страусы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без ограничений по возрасту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38" name="Номер слайда 5"/>
          <p:cNvSpPr txBox="1">
            <a:spLocks noGrp="1"/>
          </p:cNvSpPr>
          <p:nvPr/>
        </p:nvSpPr>
        <p:spPr bwMode="auto">
          <a:xfrm>
            <a:off x="8570913" y="6526213"/>
            <a:ext cx="4048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ru-RU" sz="1200" b="1" dirty="0">
              <a:solidFill>
                <a:srgbClr val="C0504D"/>
              </a:solidFill>
            </a:endParaRPr>
          </a:p>
        </p:txBody>
      </p:sp>
      <p:pic>
        <p:nvPicPr>
          <p:cNvPr id="14375" name="Picture 26" descr="70556_dwie_swinki_traw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688" y="4443521"/>
            <a:ext cx="1260000" cy="110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76" name="Picture 27" descr="hakasiya---territoriya-b-vozmozhnostey-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688" y="3428169"/>
            <a:ext cx="1260000" cy="975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77" name="Picture 28" descr="main_bi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688" y="5589239"/>
            <a:ext cx="1260000" cy="966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5760" y="1196752"/>
            <a:ext cx="8892480" cy="83099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prstClr val="black"/>
                </a:solidFill>
              </a:rPr>
              <a:t>Перечень животных, подлежащих страхованию с господдержкой, ежегодно </a:t>
            </a:r>
            <a:r>
              <a:rPr lang="ru-RU" sz="2400" b="1" dirty="0" smtClean="0">
                <a:solidFill>
                  <a:srgbClr val="FF0000"/>
                </a:solidFill>
              </a:rPr>
              <a:t>определяется Планом с/х страхования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1" descr="C:\Users\User007\Desktop\НСА готовое\Сайт НСА\ФОТКИ ДЛЯ САЙТА\4fbbc58df6d004a72e9f17ca6c64be8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688" y="2276872"/>
            <a:ext cx="1260000" cy="1111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Заголовок 5"/>
          <p:cNvSpPr>
            <a:spLocks noGrp="1"/>
          </p:cNvSpPr>
          <p:nvPr>
            <p:ph type="title" idx="11"/>
          </p:nvPr>
        </p:nvSpPr>
        <p:spPr>
          <a:xfrm>
            <a:off x="252000" y="0"/>
            <a:ext cx="8640000" cy="900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Виды сельхозживотных, подлежащих страхованию с господдержкой в 2021 г.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976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469943"/>
              </p:ext>
            </p:extLst>
          </p:nvPr>
        </p:nvGraphicFramePr>
        <p:xfrm>
          <a:off x="1620512" y="1052736"/>
          <a:ext cx="7560000" cy="55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000"/>
              </a:tblGrid>
              <a:tr h="1116000">
                <a:tc>
                  <a:txBody>
                    <a:bodyPr/>
                    <a:lstStyle/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ЛОШАДИ, ЛОШАКИ, МУЛЫ, ОСЛЫ 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исключением молодняка в возрасте до 4-х месяцев</a:t>
                      </a:r>
                    </a:p>
                    <a:p>
                      <a:pPr lvl="2" algn="l"/>
                      <a:endParaRPr lang="ru-RU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1116000">
                <a:tc>
                  <a:txBody>
                    <a:bodyPr/>
                    <a:lstStyle/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ВЕРБЛЮДЫ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исключением верблюжат в возрасте до 4-х месяцев</a:t>
                      </a:r>
                    </a:p>
                  </a:txBody>
                  <a:tcPr anchor="ctr">
                    <a:noFill/>
                  </a:tcPr>
                </a:tc>
              </a:tr>
              <a:tr h="1116000">
                <a:tc>
                  <a:txBody>
                    <a:bodyPr/>
                    <a:lstStyle/>
                    <a:p>
                      <a:pPr lvl="2" algn="l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ОЛЕНИ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6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маралы, пятнистые олени, северные олени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lvl="2" algn="l">
                        <a:buFontTx/>
                        <a:buNone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исключением молодняка в возрасте до 4-х месяцев</a:t>
                      </a:r>
                    </a:p>
                  </a:txBody>
                  <a:tcPr anchor="ctr">
                    <a:noFill/>
                  </a:tcPr>
                </a:tc>
              </a:tr>
              <a:tr h="1116000">
                <a:tc>
                  <a:txBody>
                    <a:bodyPr/>
                    <a:lstStyle/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КРОЛИКИ, ПУШНЫЕ ЗВЕРИ</a:t>
                      </a:r>
                    </a:p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исключением молодняка в возрасте до 4-х месяцев</a:t>
                      </a:r>
                    </a:p>
                  </a:txBody>
                  <a:tcPr anchor="ctr">
                    <a:noFill/>
                  </a:tcPr>
                </a:tc>
              </a:tr>
              <a:tr h="1116000">
                <a:tc>
                  <a:txBody>
                    <a:bodyPr/>
                    <a:lstStyle/>
                    <a:p>
                      <a:pPr marL="9144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СЕМЬИ ПЧЕЛ </a:t>
                      </a: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4172" y="956628"/>
            <a:ext cx="8714332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0" u="sng" dirty="0">
              <a:solidFill>
                <a:srgbClr val="00206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20" y="3316107"/>
            <a:ext cx="1260000" cy="106534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20" y="4460753"/>
            <a:ext cx="1260000" cy="1049184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20" y="2184222"/>
            <a:ext cx="1260000" cy="1052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20" y="5589241"/>
            <a:ext cx="1260000" cy="106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20" y="1124746"/>
            <a:ext cx="1260000" cy="980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Заголовок 5"/>
          <p:cNvSpPr>
            <a:spLocks noGrp="1"/>
          </p:cNvSpPr>
          <p:nvPr>
            <p:ph type="title" idx="11"/>
          </p:nvPr>
        </p:nvSpPr>
        <p:spPr>
          <a:xfrm>
            <a:off x="252000" y="0"/>
            <a:ext cx="8640000" cy="900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Виды сельхозживотных, подлежащих страхованию с господдержкой в 2021 г.</a:t>
            </a:r>
          </a:p>
        </p:txBody>
      </p:sp>
    </p:spTree>
    <p:extLst>
      <p:ext uri="{BB962C8B-B14F-4D97-AF65-F5344CB8AC3E}">
        <p14:creationId xmlns:p14="http://schemas.microsoft.com/office/powerpoint/2010/main" val="2355379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251520" y="1268760"/>
            <a:ext cx="84380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Утрата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гибель)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сельскохозяйственных животных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имевшие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 в период действия договора сельскохозяйственного страхования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падеж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 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убой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уничтожение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сельскохозяйственных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животных в результате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наступления страховых событий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784041"/>
            <a:ext cx="5256584" cy="3093231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Страховой риск</a:t>
            </a:r>
            <a:endParaRPr lang="ru-RU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451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252000" y="0"/>
            <a:ext cx="864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Страховые события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boranukovmh\Desktop\наводнени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94" y="5229360"/>
            <a:ext cx="1722923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oranukovmh\Desktop\отрав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015" y="5229360"/>
            <a:ext cx="167466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boranukovmh\Desktop\пожар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270" y="5229360"/>
            <a:ext cx="1862218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boranukovmh\Desktop\ачс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473" y="5229360"/>
            <a:ext cx="192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53290" y="4365104"/>
            <a:ext cx="8813860" cy="73866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1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риск: </a:t>
            </a:r>
          </a:p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возникновение 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территории страхования очага заразной болезни животных для ликвидации которого по решению компетентных органов производится убой (уничтожение)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118" y="1107609"/>
            <a:ext cx="886053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eaLnBrk="0" hangingPunct="0">
              <a:spcAft>
                <a:spcPts val="1200"/>
              </a:spcAft>
              <a:buSzPct val="68000"/>
              <a:defRPr/>
            </a:pP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ЗАРАЗНЫЕ БОЛЕЗНИ ЖИВОТНЫХ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(согласно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перечня, утвержденного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Приказом Минсельхоза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России № 242 от 24 июня 2013 г. , содержащий 62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болезни)</a:t>
            </a:r>
          </a:p>
          <a:p>
            <a:pPr marL="92075" eaLnBrk="0" hangingPunct="0">
              <a:spcAft>
                <a:spcPts val="1200"/>
              </a:spcAft>
              <a:buSzPct val="68000"/>
              <a:defRPr/>
            </a:pP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МАССОВЫЕ ОТРАВЛЕНИЯ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внезапное отравление ядовитыми травами или веществами, в том числе кормами</a:t>
            </a:r>
          </a:p>
          <a:p>
            <a:pPr marL="92075" eaLnBrk="0" hangingPunct="0">
              <a:spcAft>
                <a:spcPts val="1200"/>
              </a:spcAft>
              <a:buSzPct val="68000"/>
              <a:defRPr/>
            </a:pP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СТИХИЙНЫЕ БЕДСТВИЯ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удар молнии, землетрясение, пыльная буря, ураганный ветер, сильная метель, буран, наводнение, обвал, лавина, сель, оползень)</a:t>
            </a:r>
          </a:p>
          <a:p>
            <a:pPr marL="92075" eaLnBrk="0" hangingPunct="0">
              <a:spcAft>
                <a:spcPts val="1200"/>
              </a:spcAft>
              <a:buSzPct val="68000"/>
              <a:defRPr/>
            </a:pP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НАРУШЕНИЕ ЭЛЕКТРО-, ТЕПЛО-, ВОДОСНАБЖЕНИЯ В РЕЗУЛЬТАТЕ СТИХИЙНЫХ БЕДСТВИЙ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если условия содержания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сельхозживотных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предусматривают обязательное использование электрической, тепловой энергии, воды</a:t>
            </a:r>
          </a:p>
          <a:p>
            <a:pPr marL="92075" eaLnBrk="0" hangingPunct="0">
              <a:spcAft>
                <a:spcPts val="1200"/>
              </a:spcAft>
              <a:buSzPct val="68000"/>
              <a:defRPr/>
            </a:pP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ПОЖАР</a:t>
            </a:r>
            <a:endParaRPr lang="ru-RU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174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заразных болезней</a:t>
            </a:r>
            <a:endParaRPr lang="ru-RU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FD96C25-BE56-4427-98DB-119307C2E8D8}"/>
              </a:ext>
            </a:extLst>
          </p:cNvPr>
          <p:cNvSpPr txBox="1"/>
          <p:nvPr/>
        </p:nvSpPr>
        <p:spPr>
          <a:xfrm>
            <a:off x="251520" y="980728"/>
            <a:ext cx="8640000" cy="5909310"/>
          </a:xfrm>
          <a:prstGeom prst="rect">
            <a:avLst/>
          </a:prstGeom>
          <a:noFill/>
        </p:spPr>
        <p:txBody>
          <a:bodyPr wrap="square" lIns="0" rIns="0" numCol="3">
            <a:spAutoFit/>
          </a:bodyPr>
          <a:lstStyle/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1. Алеутская болезнь норок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2. Американский гнилец пчел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3. Анаплазмоз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4. Артрит/энцефалит коз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5. Африканская чума свиней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6. Африканская чума лошадей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7. Бешенство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8. Болезнь </a:t>
            </a:r>
            <a:r>
              <a:rPr lang="ru-RU" sz="1400" b="0" i="0" dirty="0" err="1">
                <a:solidFill>
                  <a:srgbClr val="000000"/>
                </a:solidFill>
                <a:effectLst/>
              </a:rPr>
              <a:t>Ауески</a:t>
            </a:r>
            <a:endParaRPr lang="ru-RU" sz="1400" b="0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9. Болезнь Марека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10. Болезнь Ньюкасла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11. Брадзот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12. Бруцеллез (включая инфекционный эпидидимит баранов)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13. Везикулярная болезнь свиней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14. Везикулярная экзантема свиней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15. Вирусная диарея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16. Вирусная геморрагическая болезнь кроликов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17. Вирусный гепатит уток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18. Вирусный энтерит гусей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19. Высокопатогенный грипп птиц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20. Грипп свиней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21. Губкообразная энцефалопатия крупного рогатого скота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22. Европейский гнилец пчел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23. Заразный узелковый дерматит крупного рогатого скота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24. Злокачественная катаральная горячка крупного рогатого скота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25. Инфекционная анемия лошадей (ИНАН)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26. Инфекционный бронхит кур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27. Инфекционный бурсит (Болезнь </a:t>
            </a:r>
            <a:r>
              <a:rPr lang="ru-RU" sz="1400" b="0" i="0" dirty="0" err="1">
                <a:solidFill>
                  <a:srgbClr val="000000"/>
                </a:solidFill>
                <a:effectLst/>
              </a:rPr>
              <a:t>Гамборо</a:t>
            </a:r>
            <a:r>
              <a:rPr lang="ru-RU" sz="1400" b="0" i="0" dirty="0">
                <a:solidFill>
                  <a:srgbClr val="000000"/>
                </a:solidFill>
                <a:effectLst/>
              </a:rPr>
              <a:t>)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28. Инфекционный </a:t>
            </a:r>
            <a:r>
              <a:rPr lang="ru-RU" sz="1400" b="0" i="0" dirty="0" err="1">
                <a:solidFill>
                  <a:srgbClr val="000000"/>
                </a:solidFill>
                <a:effectLst/>
              </a:rPr>
              <a:t>гидроперикардит</a:t>
            </a:r>
            <a:r>
              <a:rPr lang="ru-RU" sz="1400" b="0" i="0" dirty="0">
                <a:solidFill>
                  <a:srgbClr val="000000"/>
                </a:solidFill>
                <a:effectLst/>
              </a:rPr>
              <a:t> (</a:t>
            </a:r>
            <a:r>
              <a:rPr lang="ru-RU" sz="1400" b="0" i="0" dirty="0" err="1">
                <a:solidFill>
                  <a:srgbClr val="000000"/>
                </a:solidFill>
                <a:effectLst/>
              </a:rPr>
              <a:t>риккетсиозной</a:t>
            </a:r>
            <a:r>
              <a:rPr lang="ru-RU" sz="1400" b="0" i="0" dirty="0">
                <a:solidFill>
                  <a:srgbClr val="000000"/>
                </a:solidFill>
                <a:effectLst/>
              </a:rPr>
              <a:t> этиологии)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29. Инфекционный ларинготрахеит кур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30. Инфекционный </a:t>
            </a:r>
            <a:r>
              <a:rPr lang="ru-RU" sz="1400" b="0" i="0" dirty="0" err="1">
                <a:solidFill>
                  <a:srgbClr val="000000"/>
                </a:solidFill>
                <a:effectLst/>
              </a:rPr>
              <a:t>ринотрахеит</a:t>
            </a:r>
            <a:r>
              <a:rPr lang="ru-RU" sz="1400" b="0" i="0" dirty="0">
                <a:solidFill>
                  <a:srgbClr val="000000"/>
                </a:solidFill>
                <a:effectLst/>
              </a:rPr>
              <a:t> (ИРТ)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31. </a:t>
            </a:r>
            <a:r>
              <a:rPr lang="ru-RU" sz="1400" b="0" i="0" dirty="0" err="1" smtClean="0">
                <a:solidFill>
                  <a:srgbClr val="000000"/>
                </a:solidFill>
                <a:effectLst/>
              </a:rPr>
              <a:t>Блютанг</a:t>
            </a:r>
            <a:endParaRPr lang="ru-RU" sz="1400" b="0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32. Классическая чума свиней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33. Контагиозная плевропневмония крупного рогатого скота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34. Лептоспироз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35. </a:t>
            </a:r>
            <a:r>
              <a:rPr lang="ru-RU" sz="1400" b="0" i="0" dirty="0" err="1">
                <a:solidFill>
                  <a:srgbClr val="000000"/>
                </a:solidFill>
                <a:effectLst/>
              </a:rPr>
              <a:t>Листериоз</a:t>
            </a:r>
            <a:endParaRPr lang="ru-RU" sz="1400" b="0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36. </a:t>
            </a:r>
            <a:r>
              <a:rPr lang="ru-RU" sz="1400" b="0" i="0" dirty="0" err="1">
                <a:solidFill>
                  <a:srgbClr val="000000"/>
                </a:solidFill>
                <a:effectLst/>
              </a:rPr>
              <a:t>Миксоматоз</a:t>
            </a:r>
            <a:endParaRPr lang="ru-RU" sz="1400" b="0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37. Нозематоз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38. Оспа овец и коз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39. Парагрипп-3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40. </a:t>
            </a:r>
            <a:r>
              <a:rPr lang="ru-RU" sz="1400" b="0" i="0" dirty="0" err="1">
                <a:solidFill>
                  <a:srgbClr val="000000"/>
                </a:solidFill>
                <a:effectLst/>
              </a:rPr>
              <a:t>Паратуберкулез</a:t>
            </a:r>
            <a:endParaRPr lang="ru-RU" sz="1400" b="0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41. Пастереллез разных видов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42. Репродуктивно-респираторный синдром свиней (РРСС)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43. Сап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44. Сибирская язва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45. Синдром снижения яйценоскости (ССЯ-76)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46. Скрепи овец и коз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47. Случная болезнь лошадей (трипаносомоз)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48. </a:t>
            </a:r>
            <a:r>
              <a:rPr lang="ru-RU" sz="1400" b="0" i="0" dirty="0" smtClean="0">
                <a:solidFill>
                  <a:srgbClr val="000000"/>
                </a:solidFill>
                <a:effectLst/>
              </a:rPr>
              <a:t>Тиф-пуллороз птиц</a:t>
            </a:r>
            <a:endParaRPr lang="ru-RU" sz="1400" b="0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49. Токсоплазмоз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50. Трихинеллез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51. Трихомоноз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52. Туберкулез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53. Туляремия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54. Хламидиоз (энзоотический аборт овец)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55. Цистицеркозы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56. Чума крупного рогатого скота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57. Чума мелких </a:t>
            </a:r>
            <a:r>
              <a:rPr lang="ru-RU" sz="1400" b="0" i="0" dirty="0" smtClean="0">
                <a:solidFill>
                  <a:srgbClr val="000000"/>
                </a:solidFill>
                <a:effectLst/>
              </a:rPr>
              <a:t>жвачных животных</a:t>
            </a:r>
            <a:endParaRPr lang="ru-RU" sz="1400" b="0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58. Чума плотоядных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59. Эмфизематозный карбункул (</a:t>
            </a:r>
            <a:r>
              <a:rPr lang="ru-RU" sz="1400" b="0" i="0" dirty="0" err="1">
                <a:solidFill>
                  <a:srgbClr val="000000"/>
                </a:solidFill>
                <a:effectLst/>
              </a:rPr>
              <a:t>эмкар</a:t>
            </a:r>
            <a:r>
              <a:rPr lang="ru-RU" sz="1400" b="0" i="0" dirty="0">
                <a:solidFill>
                  <a:srgbClr val="000000"/>
                </a:solidFill>
                <a:effectLst/>
              </a:rPr>
              <a:t>)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60. Энтеровирусный энцефаломиелит свиней (болезнь Тешена)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61. Эхинококкоз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</a:rPr>
              <a:t>62. Ящур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9831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defRPr/>
            </a:pP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Базовый документ – заявление 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страхование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7750" y="1219399"/>
            <a:ext cx="80266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Заявление на страхование – </a:t>
            </a:r>
            <a:r>
              <a:rPr lang="ru-RU" sz="2200" b="1" dirty="0">
                <a:solidFill>
                  <a:prstClr val="black"/>
                </a:solidFill>
                <a:cs typeface="Arial" panose="020B0604020202020204" pitchFamily="34" charset="0"/>
              </a:rPr>
              <a:t>ключевой обязательный документ</a:t>
            </a: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, необходимый для заключения договора страхования.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77749" y="1999598"/>
            <a:ext cx="80266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Ответственность за достоверность сведений, указанных в заявлении, несет аграрий. 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721287" y="5373216"/>
            <a:ext cx="8170713" cy="12926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400" b="1" dirty="0">
                <a:solidFill>
                  <a:srgbClr val="FF0000"/>
                </a:solidFill>
                <a:cs typeface="Arial" panose="020B0604020202020204" pitchFamily="34" charset="0"/>
              </a:rPr>
              <a:t>НСА Рекомендует: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Максимально внимательно отнестись к заполнению заявления.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При наличии вопросов – уточнить у Страховщика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64023"/>
            <a:ext cx="6192688" cy="231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202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90795" y="1556792"/>
            <a:ext cx="8701683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just"/>
            <a:r>
              <a:rPr lang="ru-RU" sz="2400" dirty="0">
                <a:solidFill>
                  <a:prstClr val="black"/>
                </a:solidFill>
              </a:rPr>
              <a:t>В соответствии со статьей 4 Федерального закона </a:t>
            </a:r>
            <a:r>
              <a:rPr lang="ru-RU" sz="2400" dirty="0" smtClean="0">
                <a:solidFill>
                  <a:prstClr val="black"/>
                </a:solidFill>
              </a:rPr>
              <a:t>№ 260-ФЗ договор сельхозстрахования в </a:t>
            </a:r>
            <a:r>
              <a:rPr lang="ru-RU" sz="2400" dirty="0">
                <a:solidFill>
                  <a:prstClr val="black"/>
                </a:solidFill>
              </a:rPr>
              <a:t>отношении </a:t>
            </a:r>
            <a:r>
              <a:rPr lang="ru-RU" sz="2400" dirty="0" smtClean="0">
                <a:solidFill>
                  <a:prstClr val="black"/>
                </a:solidFill>
              </a:rPr>
              <a:t>сельхозживотных заключается: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</a:rPr>
              <a:t>на </a:t>
            </a:r>
            <a:r>
              <a:rPr lang="ru-RU" sz="2400" b="1" dirty="0" smtClean="0">
                <a:solidFill>
                  <a:srgbClr val="FF0000"/>
                </a:solidFill>
              </a:rPr>
              <a:t>ВСЁ ИМЕЮЩЕЕСЯ </a:t>
            </a:r>
            <a:r>
              <a:rPr lang="ru-RU" sz="2400" dirty="0" smtClean="0">
                <a:solidFill>
                  <a:prstClr val="black"/>
                </a:solidFill>
              </a:rPr>
              <a:t>у агрария </a:t>
            </a:r>
            <a:r>
              <a:rPr lang="ru-RU" sz="2400" b="1" dirty="0" smtClean="0">
                <a:solidFill>
                  <a:srgbClr val="FF0000"/>
                </a:solidFill>
              </a:rPr>
              <a:t>ПОГОЛОВЬЕ </a:t>
            </a:r>
            <a:r>
              <a:rPr lang="ru-RU" sz="2400" dirty="0" smtClean="0">
                <a:solidFill>
                  <a:prstClr val="black"/>
                </a:solidFill>
              </a:rPr>
              <a:t>сельхозживотных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prstClr val="black"/>
                </a:solidFill>
              </a:rPr>
              <a:t>одного или нескольких </a:t>
            </a:r>
            <a:r>
              <a:rPr lang="ru-RU" sz="2400" dirty="0">
                <a:solidFill>
                  <a:prstClr val="black"/>
                </a:solidFill>
              </a:rPr>
              <a:t>видов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В СУБЪЕКТЕ РОССИИ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</a:rPr>
              <a:t>на </a:t>
            </a:r>
            <a:r>
              <a:rPr lang="ru-RU" sz="2400" dirty="0">
                <a:solidFill>
                  <a:prstClr val="black"/>
                </a:solidFill>
              </a:rPr>
              <a:t>срок </a:t>
            </a:r>
            <a:r>
              <a:rPr lang="ru-RU" sz="2400" b="1" dirty="0" smtClean="0">
                <a:solidFill>
                  <a:srgbClr val="FF0000"/>
                </a:solidFill>
              </a:rPr>
              <a:t>НЕ МЕНЕЕ ЧЕМ 1 ГОД</a:t>
            </a:r>
            <a:endParaRPr lang="ru-RU" sz="2400" dirty="0" smtClean="0">
              <a:solidFill>
                <a:prstClr val="black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3" y="4293096"/>
            <a:ext cx="3198347" cy="239876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52000" y="0"/>
            <a:ext cx="864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договора страхования </a:t>
            </a:r>
            <a:b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животных с господдержкой</a:t>
            </a:r>
            <a:endParaRPr lang="ru-RU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199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52000" y="5530006"/>
            <a:ext cx="869526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5600" algn="just"/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Страховщик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вправе дополнительно к заявлению на страхование запросить от Страхователя (Выгодоприобретателя) документы, характеризующие степень страхового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риска (п. 7.2.2. Правил)</a:t>
            </a: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654728"/>
              </p:ext>
            </p:extLst>
          </p:nvPr>
        </p:nvGraphicFramePr>
        <p:xfrm>
          <a:off x="207501" y="1268760"/>
          <a:ext cx="8856904" cy="396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/>
                <a:gridCol w="8136904"/>
              </a:tblGrid>
              <a:tr h="58178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документа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339933"/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Договор купли-продажи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договор аренды, товарные накладные, инвентаризационная опись, данные бухгалтерского учета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9600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Заключение государственной ветеринарной службы о состоянии животных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результаты проведенных диагностических исследований, справки от ветеринарной службы хозяйства с указанием данных о проведении профилактических мероприятий</a:t>
                      </a: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2665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Заключение государственной ветеринарной службы об эпизоотическом благополучии хозяйства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(справка от государственной ветеринарной службы, осуществляющей контроль местности, в которой расположено хозяйство)</a:t>
                      </a: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2000" y="34500"/>
            <a:ext cx="8640000" cy="9000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документы необходимы для </a:t>
            </a: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заключения 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договора?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243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3320" y="2534126"/>
            <a:ext cx="8679160" cy="398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заключении договора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чётко определить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территорию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страхования: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субъект РФ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муниципальный район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населенный пункт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название предприятия; </a:t>
            </a:r>
          </a:p>
          <a:p>
            <a:pPr lvl="1" algn="just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номер и наименование животноводческих помещений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место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выпаса (если животные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выпасаются)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7200" algn="just"/>
            <a:endParaRPr lang="ru-RU" sz="17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ВАЖНО!!!</a:t>
            </a: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Животные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считаются застрахованными при условии, что они находятся в пределах указанной в договоре сельскохозяйственного страхования </a:t>
            </a: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ТЕРРИТОРИИ СТРАХОВАНИЯ </a:t>
            </a:r>
            <a:endParaRPr lang="ru-RU" sz="1200" b="1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dirty="0" smtClean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ru-RU" sz="24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Территория страхования</a:t>
            </a:r>
            <a:endParaRPr lang="ru-RU" sz="24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pic>
        <p:nvPicPr>
          <p:cNvPr id="2050" name="Picture 2" descr="C:\Users\boranukovmh\Desktop\пастбищ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979277"/>
            <a:ext cx="2244658" cy="164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8954" y="1196752"/>
            <a:ext cx="65332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Территория страхования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территория, в пределах</a:t>
            </a:r>
            <a:b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которой должны произойти события, перечисленные </a:t>
            </a:r>
            <a:b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договоре страхования, для того, чтобы Страховщик мог рассматривать их в качестве страховых случаев.</a:t>
            </a:r>
          </a:p>
        </p:txBody>
      </p:sp>
    </p:spTree>
    <p:extLst>
      <p:ext uri="{BB962C8B-B14F-4D97-AF65-F5344CB8AC3E}">
        <p14:creationId xmlns:p14="http://schemas.microsoft.com/office/powerpoint/2010/main" val="2723754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Стоимость </a:t>
            </a:r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страхования 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796272"/>
              </p:ext>
            </p:extLst>
          </p:nvPr>
        </p:nvGraphicFramePr>
        <p:xfrm>
          <a:off x="257462" y="1377304"/>
          <a:ext cx="5898714" cy="47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43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Показатель</a:t>
                      </a:r>
                      <a:endParaRPr lang="ru-RU" sz="2000" b="0" dirty="0" smtClean="0">
                        <a:solidFill>
                          <a:schemeClr val="bg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Вариант</a:t>
                      </a:r>
                      <a:r>
                        <a:rPr lang="ru-RU" sz="20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1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Вариант 2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339933"/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Франшиза,%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R="360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</a:p>
                  </a:txBody>
                  <a:tcPr marR="360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Страховая сумма, руб.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50 000</a:t>
                      </a:r>
                    </a:p>
                  </a:txBody>
                  <a:tcPr marL="9525" marR="36000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tabLst/>
                      </a:pPr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50 000</a:t>
                      </a:r>
                    </a:p>
                  </a:txBody>
                  <a:tcPr marL="9525" marR="36000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Страховой  тариф*,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1,21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36000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0,68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36000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Премия, оплачиваемая аграрием, руб.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302,5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36000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170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36000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Страховая выплата, руб.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50 000</a:t>
                      </a:r>
                    </a:p>
                  </a:txBody>
                  <a:tcPr marL="9525" marR="36000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35 000</a:t>
                      </a:r>
                    </a:p>
                  </a:txBody>
                  <a:tcPr marL="9525" marR="360000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477541"/>
            <a:ext cx="2793967" cy="209547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117411E-92A4-46CE-B8FB-9CF891E5A86F}"/>
              </a:ext>
            </a:extLst>
          </p:cNvPr>
          <p:cNvSpPr txBox="1"/>
          <p:nvPr/>
        </p:nvSpPr>
        <p:spPr>
          <a:xfrm>
            <a:off x="6228184" y="4005064"/>
            <a:ext cx="27363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/>
              <a:t>*Страховой тариф приравнен к ставке субсидирования (на практике при страховании сельхозживотных тариф существенно ниже ставки </a:t>
            </a:r>
            <a:r>
              <a:rPr lang="ru-RU" sz="1400" dirty="0" smtClean="0"/>
              <a:t>субсидирования)</a:t>
            </a:r>
            <a:endParaRPr lang="ru-RU" sz="1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314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121" y="1124744"/>
            <a:ext cx="85369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Aft>
                <a:spcPts val="600"/>
              </a:spcAft>
            </a:pP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Страховым случаем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признается утрата (гибель) животных </a:t>
            </a:r>
            <a:endParaRPr lang="ru-RU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algn="just">
              <a:spcAft>
                <a:spcPts val="600"/>
              </a:spcAft>
              <a:buFontTx/>
              <a:buAutoNum type="arabicPeriod"/>
            </a:pP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результате воздействия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событий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предусмотренных ФЗ-260; </a:t>
            </a:r>
          </a:p>
          <a:p>
            <a:pPr marL="342900" lvl="1" indent="-342900" algn="just">
              <a:spcAft>
                <a:spcPts val="600"/>
              </a:spcAft>
              <a:buFontTx/>
              <a:buAutoNum type="arabicPeriod"/>
            </a:pP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 страхования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обусловленного договором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страхования;</a:t>
            </a:r>
          </a:p>
          <a:p>
            <a:pPr marL="342900" lvl="1" indent="-342900" algn="just">
              <a:spcAft>
                <a:spcPts val="600"/>
              </a:spcAft>
              <a:buFontTx/>
              <a:buAutoNum type="arabicPeriod"/>
            </a:pPr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территории страхования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Страховой случай</a:t>
            </a:r>
          </a:p>
        </p:txBody>
      </p:sp>
      <p:pic>
        <p:nvPicPr>
          <p:cNvPr id="1026" name="Picture 2" descr="C:\Users\boranukovmh\Desktop\ачс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028584"/>
            <a:ext cx="4470325" cy="3352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5121" y="3284984"/>
            <a:ext cx="41808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2">
              <a:tabLst>
                <a:tab pos="82550" algn="l"/>
              </a:tabLst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заболевание выявлено </a:t>
            </a: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ПЕРИОД СТРАХОВАНИЯ, ТО УБЫТОК ПОКРЫВАЕТСЯ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страхованием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независимо от момента утраты (гибели)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животных.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6407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НЕ покрывается страхованием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345992"/>
            <a:ext cx="59311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в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результате любых событий, в том числе предусмотренных договором страхования животных, но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наступивших или начавшихся до </a:t>
            </a: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срока страхования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548" y="3717032"/>
            <a:ext cx="8650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в результате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нарушения правил и норм содержания и кормления животных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и/или невыполнения предписания государственной ветеринарной 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службы;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5445224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пределами территории страхования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указанной в договоре страхования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C:\Users\belovaev\Desktop\sankcii-govyadina.jpg.crop_displa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437" y="1340768"/>
            <a:ext cx="2710061" cy="180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9463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268760"/>
            <a:ext cx="86045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утраты (гибели)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с/х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животных в результате наступления событий, предусмотренных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260-ФЗ,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определяется по каждому страховому случаю по каждой половозрастной группе по формуле: 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755576" y="260648"/>
            <a:ext cx="8064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Определение размера утраты (гибели)</a:t>
            </a:r>
          </a:p>
        </p:txBody>
      </p:sp>
      <p:pic>
        <p:nvPicPr>
          <p:cNvPr id="9" name="Рисунок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876" y="2420888"/>
            <a:ext cx="2232247" cy="6271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87524" y="3140968"/>
            <a:ext cx="84969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(шт./кг)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голов животных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(массы живого веса, шт. пчелосемей), утраченных (погибших) в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результате страховых событий;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(руб.)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одной головы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(единицы живого веса)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соответствии с договором сельскохозяйственного страхования;</a:t>
            </a:r>
          </a:p>
          <a:p>
            <a:pPr algn="just"/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(руб.)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реализованных годных </a:t>
            </a: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остатков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5121" y="5414411"/>
            <a:ext cx="88613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Стоимость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реализованных годных остатков (мяса, субпродуктов, шкур, шкурок и др.) определяется на основании документов от перерабатывающих предприятий, или закупочных организаций (счет, товарная накладная, кассовый чек, платежное поручение и др.).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795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3725" y="908720"/>
            <a:ext cx="9143999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Спасибо </a:t>
            </a:r>
            <a:br>
              <a:rPr lang="ru-RU" sz="5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5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 внимание!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1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725" y="3717032"/>
            <a:ext cx="9144000" cy="2127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kern="0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Национальный союз агростраховщиков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700" b="1" kern="0" dirty="0">
              <a:solidFill>
                <a:prstClr val="black">
                  <a:lumMod val="50000"/>
                  <a:lumOff val="50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Горячая линия: </a:t>
            </a:r>
            <a:r>
              <a:rPr lang="en-US" sz="32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hlinkClick r:id="rId4"/>
              </a:rPr>
              <a:t>Agrohelp@naai.ru</a:t>
            </a:r>
            <a:endParaRPr lang="en-US" sz="3200" b="1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Тел.: </a:t>
            </a:r>
            <a:r>
              <a:rPr lang="ru-RU" sz="32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+7 (495) </a:t>
            </a:r>
            <a:r>
              <a:rPr lang="ru-RU" sz="3200" b="1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782-04-99</a:t>
            </a:r>
            <a:endParaRPr lang="ru-RU" sz="3200" b="1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www.naai.ru</a:t>
            </a:r>
            <a:endParaRPr lang="en-US" sz="3200" b="1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 kern="0" dirty="0">
              <a:solidFill>
                <a:prstClr val="black">
                  <a:lumMod val="50000"/>
                  <a:lumOff val="50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kern="0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0145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numCol="3">
        <a:noAutofit/>
      </a:bodyPr>
      <a:lstStyle>
        <a:defPPr marL="342900" indent="-342900">
          <a:buAutoNum type="arabicPeriod"/>
          <a:defRPr sz="1600" dirty="0" smtClean="0"/>
        </a:defPPr>
      </a:lstStyle>
    </a:spDef>
  </a:objectDefaults>
  <a:extraClrSchemeLst/>
</a:theme>
</file>

<file path=ppt/theme/theme2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11881</TotalTime>
  <Words>1286</Words>
  <Application>Microsoft Office PowerPoint</Application>
  <PresentationFormat>Экран (4:3)</PresentationFormat>
  <Paragraphs>202</Paragraphs>
  <Slides>15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12_Тема Office</vt:lpstr>
      <vt:lpstr>Практика страхования сельскохозяйственных животных с господдержкой: как правильно организовать взаимодействие со страховой компанией</vt:lpstr>
      <vt:lpstr>Виды сельхозживотных, подлежащих страхованию с господдержкой в 2021 г.</vt:lpstr>
      <vt:lpstr>Виды сельхозживотных, подлежащих страхованию с господдержкой в 2021 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Жукова Татьяна Александровна</dc:creator>
  <cp:lastModifiedBy>Есиков Юрий Михайлович</cp:lastModifiedBy>
  <cp:revision>1226</cp:revision>
  <cp:lastPrinted>2019-09-02T10:08:16Z</cp:lastPrinted>
  <dcterms:created xsi:type="dcterms:W3CDTF">2014-06-02T09:21:57Z</dcterms:created>
  <dcterms:modified xsi:type="dcterms:W3CDTF">2021-03-17T06:56:51Z</dcterms:modified>
</cp:coreProperties>
</file>