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71" r:id="rId1"/>
    <p:sldMasterId id="2147483885" r:id="rId2"/>
  </p:sldMasterIdLst>
  <p:notesMasterIdLst>
    <p:notesMasterId r:id="rId19"/>
  </p:notesMasterIdLst>
  <p:handoutMasterIdLst>
    <p:handoutMasterId r:id="rId20"/>
  </p:handoutMasterIdLst>
  <p:sldIdLst>
    <p:sldId id="599" r:id="rId3"/>
    <p:sldId id="602" r:id="rId4"/>
    <p:sldId id="574" r:id="rId5"/>
    <p:sldId id="601" r:id="rId6"/>
    <p:sldId id="512" r:id="rId7"/>
    <p:sldId id="603" r:id="rId8"/>
    <p:sldId id="520" r:id="rId9"/>
    <p:sldId id="593" r:id="rId10"/>
    <p:sldId id="516" r:id="rId11"/>
    <p:sldId id="519" r:id="rId12"/>
    <p:sldId id="583" r:id="rId13"/>
    <p:sldId id="588" r:id="rId14"/>
    <p:sldId id="582" r:id="rId15"/>
    <p:sldId id="598" r:id="rId16"/>
    <p:sldId id="600" r:id="rId17"/>
    <p:sldId id="597" r:id="rId18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886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10">
          <p15:clr>
            <a:srgbClr val="A4A3A4"/>
          </p15:clr>
        </p15:guide>
        <p15:guide id="2" pos="214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006600"/>
    <a:srgbClr val="003399"/>
    <a:srgbClr val="E3CBCB"/>
    <a:srgbClr val="336699"/>
    <a:srgbClr val="339933"/>
    <a:srgbClr val="0066CC"/>
    <a:srgbClr val="FFCCCC"/>
    <a:srgbClr val="922424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7" autoAdjust="0"/>
    <p:restoredTop sz="96029" autoAdjust="0"/>
  </p:normalViewPr>
  <p:slideViewPr>
    <p:cSldViewPr>
      <p:cViewPr varScale="1">
        <p:scale>
          <a:sx n="108" d="100"/>
          <a:sy n="108" d="100"/>
        </p:scale>
        <p:origin x="-1914" y="-96"/>
      </p:cViewPr>
      <p:guideLst>
        <p:guide orient="horz" pos="2160"/>
        <p:guide orient="horz" pos="288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6" d="100"/>
          <a:sy n="46" d="100"/>
        </p:scale>
        <p:origin x="-2772" y="-72"/>
      </p:cViewPr>
      <p:guideLst>
        <p:guide orient="horz" pos="3093"/>
        <p:guide orient="horz" pos="3110"/>
        <p:guide pos="2181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ABBF34-DEF0-43F9-BE8A-DE2350281BEE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E43203-AC03-4332-9224-1668AD65F3A0}">
      <dgm:prSet phldrT="[Текст]" custT="1"/>
      <dgm:spPr/>
      <dgm:t>
        <a:bodyPr/>
        <a:lstStyle/>
        <a:p>
          <a:r>
            <a:rPr lang="ru-RU" sz="1600" dirty="0">
              <a:latin typeface="+mn-lt"/>
              <a:cs typeface="Arial" panose="020B0604020202020204" pitchFamily="34" charset="0"/>
            </a:rPr>
            <a:t>Договор страхования заключен не позднее </a:t>
          </a:r>
          <a:r>
            <a:rPr lang="ru-RU" sz="1600" b="1" dirty="0">
              <a:latin typeface="+mn-lt"/>
              <a:cs typeface="Arial" panose="020B0604020202020204" pitchFamily="34" charset="0"/>
            </a:rPr>
            <a:t>15 календарных дней</a:t>
          </a:r>
          <a:r>
            <a:rPr lang="ru-RU" sz="1600" dirty="0">
              <a:latin typeface="+mn-lt"/>
              <a:cs typeface="Arial" panose="020B0604020202020204" pitchFamily="34" charset="0"/>
            </a:rPr>
            <a:t> после окончания сева </a:t>
          </a:r>
        </a:p>
      </dgm:t>
    </dgm:pt>
    <dgm:pt modelId="{4C520E71-C319-48C3-9FB2-F955C2C42DCD}" type="parTrans" cxnId="{C26C8266-26C4-47A3-85A0-418BBD7F5B52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0BAD90BF-A6E6-4403-9B92-2187494D5C73}" type="sibTrans" cxnId="{C26C8266-26C4-47A3-85A0-418BBD7F5B52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F899CA58-F127-49D6-B75A-0631CA482807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600" dirty="0">
              <a:latin typeface="+mn-lt"/>
              <a:cs typeface="Arial" panose="020B0604020202020204" pitchFamily="34" charset="0"/>
            </a:rPr>
            <a:t>С/х культура </a:t>
          </a:r>
          <a:r>
            <a:rPr lang="ru-RU" sz="1600" b="1" dirty="0">
              <a:latin typeface="+mn-lt"/>
              <a:cs typeface="Arial" panose="020B0604020202020204" pitchFamily="34" charset="0"/>
            </a:rPr>
            <a:t>включена в план с/х страхования </a:t>
          </a:r>
          <a:r>
            <a:rPr lang="ru-RU" sz="1600" dirty="0">
              <a:latin typeface="+mn-lt"/>
              <a:cs typeface="Arial" panose="020B0604020202020204" pitchFamily="34" charset="0"/>
            </a:rPr>
            <a:t>на текущий год. Страхованию подлежит </a:t>
          </a:r>
          <a:r>
            <a:rPr lang="ru-RU" sz="1600" b="1" dirty="0">
              <a:latin typeface="+mn-lt"/>
              <a:cs typeface="Arial" panose="020B0604020202020204" pitchFamily="34" charset="0"/>
            </a:rPr>
            <a:t>вся площадь в субъекте РФ</a:t>
          </a:r>
          <a:endParaRPr lang="ru-RU" sz="1600" dirty="0">
            <a:latin typeface="+mn-lt"/>
            <a:cs typeface="Arial" panose="020B0604020202020204" pitchFamily="34" charset="0"/>
          </a:endParaRPr>
        </a:p>
      </dgm:t>
    </dgm:pt>
    <dgm:pt modelId="{634D2726-8F8F-4B2E-8E14-B53A3EFE3D1F}" type="parTrans" cxnId="{C00DEC88-5E64-4B7A-93D1-8CE5D7428D18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7650E092-4032-4829-A9B3-975E5D2A82E9}" type="sibTrans" cxnId="{C00DEC88-5E64-4B7A-93D1-8CE5D7428D18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AC17409A-C1E0-43CF-9B70-7E277B6F962F}">
      <dgm:prSet phldrT="[Текст]" custT="1"/>
      <dgm:spPr/>
      <dgm:t>
        <a:bodyPr/>
        <a:lstStyle/>
        <a:p>
          <a:r>
            <a:rPr lang="ru-RU" sz="1600" dirty="0">
              <a:latin typeface="+mn-lt"/>
              <a:cs typeface="Arial" panose="020B0604020202020204" pitchFamily="34" charset="0"/>
            </a:rPr>
            <a:t>Договор страхования вступил в силу и по нему перечислена </a:t>
          </a:r>
          <a:r>
            <a:rPr lang="ru-RU" sz="1600" b="1" dirty="0">
              <a:latin typeface="+mn-lt"/>
              <a:cs typeface="Arial" panose="020B0604020202020204" pitchFamily="34" charset="0"/>
            </a:rPr>
            <a:t>50% </a:t>
          </a:r>
          <a:r>
            <a:rPr lang="ru-RU" sz="1600" dirty="0">
              <a:latin typeface="+mn-lt"/>
              <a:cs typeface="Arial" panose="020B0604020202020204" pitchFamily="34" charset="0"/>
            </a:rPr>
            <a:t>начисленной страховой премии</a:t>
          </a:r>
        </a:p>
      </dgm:t>
    </dgm:pt>
    <dgm:pt modelId="{35054A7E-5F67-4BF4-9595-AFD97357CCC7}" type="parTrans" cxnId="{DA9A6661-6C89-4B23-85A7-777BB3475B89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D8770C35-842A-49C9-AD15-651A7F394D3B}" type="sibTrans" cxnId="{DA9A6661-6C89-4B23-85A7-777BB3475B89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DFA185E1-9A09-4770-BF82-BF6BEADB09BB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600" dirty="0">
              <a:latin typeface="+mn-lt"/>
              <a:cs typeface="Arial" panose="020B0604020202020204" pitchFamily="34" charset="0"/>
            </a:rPr>
            <a:t>Страховая сумма в договоре страхования установлена в размере </a:t>
          </a:r>
          <a:r>
            <a:rPr lang="ru-RU" sz="1600" b="1" dirty="0">
              <a:latin typeface="+mn-lt"/>
              <a:cs typeface="Arial" panose="020B0604020202020204" pitchFamily="34" charset="0"/>
            </a:rPr>
            <a:t>не менее чем 70% страховой стоимости</a:t>
          </a:r>
          <a:endParaRPr lang="ru-RU" sz="1600" dirty="0">
            <a:latin typeface="+mn-lt"/>
            <a:cs typeface="Arial" panose="020B0604020202020204" pitchFamily="34" charset="0"/>
          </a:endParaRPr>
        </a:p>
      </dgm:t>
    </dgm:pt>
    <dgm:pt modelId="{05620AC8-0F77-426A-912B-998E00791387}" type="parTrans" cxnId="{2FAF1FF4-6FED-4E54-BDD5-E6037AC817E4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81416C7E-35E0-4982-A3D5-EEEAFBF9E833}" type="sibTrans" cxnId="{2FAF1FF4-6FED-4E54-BDD5-E6037AC817E4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131DF645-5181-4DD2-9406-937EF6012BA5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600" dirty="0">
              <a:latin typeface="+mn-lt"/>
              <a:cs typeface="Arial" panose="020B0604020202020204" pitchFamily="34" charset="0"/>
            </a:rPr>
            <a:t>Франшиза составляет </a:t>
          </a:r>
          <a:r>
            <a:rPr lang="ru-RU" sz="1600" b="1" dirty="0">
              <a:latin typeface="+mn-lt"/>
              <a:cs typeface="Arial" panose="020B0604020202020204" pitchFamily="34" charset="0"/>
            </a:rPr>
            <a:t>от 10 до 50%</a:t>
          </a:r>
          <a:r>
            <a:rPr lang="ru-RU" sz="1600" dirty="0">
              <a:latin typeface="+mn-lt"/>
              <a:cs typeface="Arial" panose="020B0604020202020204" pitchFamily="34" charset="0"/>
            </a:rPr>
            <a:t> страховой суммы</a:t>
          </a:r>
        </a:p>
      </dgm:t>
    </dgm:pt>
    <dgm:pt modelId="{02ABCC6B-FC90-44CD-807F-85EF1F504A77}" type="parTrans" cxnId="{4696226D-690E-404F-9DEB-585DAF1FE7CE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F8721E0E-853C-49E8-8AC2-D6D1A9BDE4E3}" type="sibTrans" cxnId="{4696226D-690E-404F-9DEB-585DAF1FE7CE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7481A84A-1C48-47FB-9B17-C0BE0033C6C9}">
      <dgm:prSet phldrT="[Текст]" custT="1"/>
      <dgm:spPr/>
      <dgm:t>
        <a:bodyPr/>
        <a:lstStyle/>
        <a:p>
          <a:r>
            <a:rPr lang="ru-RU" sz="1600" dirty="0">
              <a:latin typeface="+mn-lt"/>
              <a:cs typeface="Arial" panose="020B0604020202020204" pitchFamily="34" charset="0"/>
            </a:rPr>
            <a:t>Расчет страховой стоимости осуществляется согласно методикам, утвержденным Минсельхозом</a:t>
          </a:r>
        </a:p>
      </dgm:t>
    </dgm:pt>
    <dgm:pt modelId="{D4C1FADA-BC54-42F2-AC93-973F33E0999C}" type="parTrans" cxnId="{EB23FFE1-36E9-437E-A4B3-9B5CE8BA68E6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E8671E38-F465-481B-A86A-7CC3E22928D4}" type="sibTrans" cxnId="{EB23FFE1-36E9-437E-A4B3-9B5CE8BA68E6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E6184586-3D53-44A4-BDD3-FCD35BAFD2CE}">
      <dgm:prSet phldrT="[Текст]" custT="1"/>
      <dgm:spPr/>
      <dgm:t>
        <a:bodyPr/>
        <a:lstStyle/>
        <a:p>
          <a:r>
            <a:rPr lang="ru-RU" sz="1600" dirty="0">
              <a:latin typeface="+mn-lt"/>
              <a:cs typeface="Arial" panose="020B0604020202020204" pitchFamily="34" charset="0"/>
            </a:rPr>
            <a:t>Договор </a:t>
          </a:r>
          <a:r>
            <a:rPr lang="ru-RU" sz="1600" b="1" dirty="0">
              <a:latin typeface="+mn-lt"/>
              <a:cs typeface="Arial" panose="020B0604020202020204" pitchFamily="34" charset="0"/>
            </a:rPr>
            <a:t>не может быть прекращен </a:t>
          </a:r>
          <a:r>
            <a:rPr lang="ru-RU" sz="1600" dirty="0">
              <a:latin typeface="+mn-lt"/>
              <a:cs typeface="Arial" panose="020B0604020202020204" pitchFamily="34" charset="0"/>
            </a:rPr>
            <a:t>до наступления срока, на который он был заключен, </a:t>
          </a:r>
          <a:r>
            <a:rPr lang="ru-RU" sz="1600" b="1" dirty="0">
              <a:latin typeface="+mn-lt"/>
              <a:cs typeface="Arial" panose="020B0604020202020204" pitchFamily="34" charset="0"/>
            </a:rPr>
            <a:t>кроме случаев</a:t>
          </a:r>
          <a:r>
            <a:rPr lang="ru-RU" sz="1600" dirty="0">
              <a:latin typeface="+mn-lt"/>
              <a:cs typeface="Arial" panose="020B0604020202020204" pitchFamily="34" charset="0"/>
            </a:rPr>
            <a:t>, предусмотренных </a:t>
          </a:r>
          <a:r>
            <a:rPr lang="ru-RU" sz="1600" b="1" dirty="0">
              <a:latin typeface="+mn-lt"/>
              <a:cs typeface="Arial" panose="020B0604020202020204" pitchFamily="34" charset="0"/>
            </a:rPr>
            <a:t>статьей 958 ГК РФ</a:t>
          </a:r>
          <a:endParaRPr lang="ru-RU" sz="1600" dirty="0">
            <a:latin typeface="+mn-lt"/>
            <a:cs typeface="Arial" panose="020B0604020202020204" pitchFamily="34" charset="0"/>
          </a:endParaRPr>
        </a:p>
      </dgm:t>
    </dgm:pt>
    <dgm:pt modelId="{C47277EE-AA70-47CF-BC54-08CD54DCCC8B}" type="parTrans" cxnId="{352F9EEA-BBBB-4439-B311-B3BCD9695B8A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A657E97D-6912-4C2B-9576-E05F236371B8}" type="sibTrans" cxnId="{352F9EEA-BBBB-4439-B311-B3BCD9695B8A}">
      <dgm:prSet/>
      <dgm:spPr/>
      <dgm:t>
        <a:bodyPr/>
        <a:lstStyle/>
        <a:p>
          <a:endParaRPr lang="ru-RU" sz="1600">
            <a:latin typeface="+mn-lt"/>
          </a:endParaRPr>
        </a:p>
      </dgm:t>
    </dgm:pt>
    <dgm:pt modelId="{1C368672-9EE0-4066-B5E8-B962DC1F36DF}" type="pres">
      <dgm:prSet presAssocID="{01ABBF34-DEF0-43F9-BE8A-DE2350281BE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A9531D5-74D7-45DB-A12B-9A27D1EFE75C}" type="pres">
      <dgm:prSet presAssocID="{01ABBF34-DEF0-43F9-BE8A-DE2350281BEE}" presName="Name1" presStyleCnt="0"/>
      <dgm:spPr/>
    </dgm:pt>
    <dgm:pt modelId="{CC4D5DC0-B89E-4980-9BA0-E1BB357B9BB0}" type="pres">
      <dgm:prSet presAssocID="{01ABBF34-DEF0-43F9-BE8A-DE2350281BEE}" presName="cycle" presStyleCnt="0"/>
      <dgm:spPr/>
    </dgm:pt>
    <dgm:pt modelId="{31918EF4-D54F-4E5A-95D3-5703D2CD9B1D}" type="pres">
      <dgm:prSet presAssocID="{01ABBF34-DEF0-43F9-BE8A-DE2350281BEE}" presName="srcNode" presStyleLbl="node1" presStyleIdx="0" presStyleCnt="7"/>
      <dgm:spPr/>
    </dgm:pt>
    <dgm:pt modelId="{536297F8-E3C6-47DF-A54F-17A10902CB1D}" type="pres">
      <dgm:prSet presAssocID="{01ABBF34-DEF0-43F9-BE8A-DE2350281BEE}" presName="conn" presStyleLbl="parChTrans1D2" presStyleIdx="0" presStyleCnt="1" custLinFactNeighborX="173" custLinFactNeighborY="2"/>
      <dgm:spPr/>
      <dgm:t>
        <a:bodyPr/>
        <a:lstStyle/>
        <a:p>
          <a:endParaRPr lang="ru-RU"/>
        </a:p>
      </dgm:t>
    </dgm:pt>
    <dgm:pt modelId="{43F7B879-BB53-4072-BB16-D1273BB79FEE}" type="pres">
      <dgm:prSet presAssocID="{01ABBF34-DEF0-43F9-BE8A-DE2350281BEE}" presName="extraNode" presStyleLbl="node1" presStyleIdx="0" presStyleCnt="7"/>
      <dgm:spPr/>
    </dgm:pt>
    <dgm:pt modelId="{C76B933D-D6ED-48C8-905E-E26799030403}" type="pres">
      <dgm:prSet presAssocID="{01ABBF34-DEF0-43F9-BE8A-DE2350281BEE}" presName="dstNode" presStyleLbl="node1" presStyleIdx="0" presStyleCnt="7"/>
      <dgm:spPr/>
    </dgm:pt>
    <dgm:pt modelId="{567C2558-004C-4FBB-9E0D-C9815D63CC15}" type="pres">
      <dgm:prSet presAssocID="{F899CA58-F127-49D6-B75A-0631CA482807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00DF82-4463-475A-A043-B070AC07E248}" type="pres">
      <dgm:prSet presAssocID="{F899CA58-F127-49D6-B75A-0631CA482807}" presName="accent_1" presStyleCnt="0"/>
      <dgm:spPr/>
    </dgm:pt>
    <dgm:pt modelId="{C5AD077C-450F-4215-A7B9-9207667B22E2}" type="pres">
      <dgm:prSet presAssocID="{F899CA58-F127-49D6-B75A-0631CA482807}" presName="accentRepeatNode" presStyleLbl="solidFgAcc1" presStyleIdx="0" presStyleCnt="7"/>
      <dgm:spPr/>
    </dgm:pt>
    <dgm:pt modelId="{5A1C4CD0-4A51-45F9-BF2B-8FEC0190CA0C}" type="pres">
      <dgm:prSet presAssocID="{59E43203-AC03-4332-9224-1668AD65F3A0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1AC974-9164-4E8B-AD57-7423DACF7206}" type="pres">
      <dgm:prSet presAssocID="{59E43203-AC03-4332-9224-1668AD65F3A0}" presName="accent_2" presStyleCnt="0"/>
      <dgm:spPr/>
    </dgm:pt>
    <dgm:pt modelId="{ED1634C3-677E-408B-9144-65B2DB7D2C6B}" type="pres">
      <dgm:prSet presAssocID="{59E43203-AC03-4332-9224-1668AD65F3A0}" presName="accentRepeatNode" presStyleLbl="solidFgAcc1" presStyleIdx="1" presStyleCnt="7"/>
      <dgm:spPr/>
    </dgm:pt>
    <dgm:pt modelId="{8810C58A-B1DA-48C5-9235-A4B17796F688}" type="pres">
      <dgm:prSet presAssocID="{AC17409A-C1E0-43CF-9B70-7E277B6F962F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526755-A43C-4B6A-BCC6-2E4A0632DCB1}" type="pres">
      <dgm:prSet presAssocID="{AC17409A-C1E0-43CF-9B70-7E277B6F962F}" presName="accent_3" presStyleCnt="0"/>
      <dgm:spPr/>
    </dgm:pt>
    <dgm:pt modelId="{6265A231-D807-4578-87F7-5CAD492CE34A}" type="pres">
      <dgm:prSet presAssocID="{AC17409A-C1E0-43CF-9B70-7E277B6F962F}" presName="accentRepeatNode" presStyleLbl="solidFgAcc1" presStyleIdx="2" presStyleCnt="7"/>
      <dgm:spPr/>
    </dgm:pt>
    <dgm:pt modelId="{9D1EF3D9-1AF2-4172-A69C-4A6C9422B153}" type="pres">
      <dgm:prSet presAssocID="{DFA185E1-9A09-4770-BF82-BF6BEADB09BB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950163-990B-4F0B-B6AD-EC512F6066A0}" type="pres">
      <dgm:prSet presAssocID="{DFA185E1-9A09-4770-BF82-BF6BEADB09BB}" presName="accent_4" presStyleCnt="0"/>
      <dgm:spPr/>
    </dgm:pt>
    <dgm:pt modelId="{B84E17B2-D509-4432-A956-B55A3252ABBD}" type="pres">
      <dgm:prSet presAssocID="{DFA185E1-9A09-4770-BF82-BF6BEADB09BB}" presName="accentRepeatNode" presStyleLbl="solidFgAcc1" presStyleIdx="3" presStyleCnt="7"/>
      <dgm:spPr/>
    </dgm:pt>
    <dgm:pt modelId="{D57E442E-BED5-4957-812F-E629F96A56CD}" type="pres">
      <dgm:prSet presAssocID="{131DF645-5181-4DD2-9406-937EF6012BA5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23A725-AF99-4254-B08F-6DB629BC4C05}" type="pres">
      <dgm:prSet presAssocID="{131DF645-5181-4DD2-9406-937EF6012BA5}" presName="accent_5" presStyleCnt="0"/>
      <dgm:spPr/>
    </dgm:pt>
    <dgm:pt modelId="{5A0FACB0-42EB-4A1E-9278-1A31381537C6}" type="pres">
      <dgm:prSet presAssocID="{131DF645-5181-4DD2-9406-937EF6012BA5}" presName="accentRepeatNode" presStyleLbl="solidFgAcc1" presStyleIdx="4" presStyleCnt="7"/>
      <dgm:spPr/>
    </dgm:pt>
    <dgm:pt modelId="{22749D63-25EF-4DF9-99D1-84AF0DBAEB0E}" type="pres">
      <dgm:prSet presAssocID="{7481A84A-1C48-47FB-9B17-C0BE0033C6C9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AA9A6E-33E0-4ED8-B3F5-4CAC813942C8}" type="pres">
      <dgm:prSet presAssocID="{7481A84A-1C48-47FB-9B17-C0BE0033C6C9}" presName="accent_6" presStyleCnt="0"/>
      <dgm:spPr/>
    </dgm:pt>
    <dgm:pt modelId="{0D74C856-D17B-467E-A87A-83DE07580B2D}" type="pres">
      <dgm:prSet presAssocID="{7481A84A-1C48-47FB-9B17-C0BE0033C6C9}" presName="accentRepeatNode" presStyleLbl="solidFgAcc1" presStyleIdx="5" presStyleCnt="7"/>
      <dgm:spPr/>
    </dgm:pt>
    <dgm:pt modelId="{776CF797-EDB6-46BF-9D1A-87DDF7A868D5}" type="pres">
      <dgm:prSet presAssocID="{E6184586-3D53-44A4-BDD3-FCD35BAFD2CE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034C03-0BCD-4538-AF84-C2EA538E824A}" type="pres">
      <dgm:prSet presAssocID="{E6184586-3D53-44A4-BDD3-FCD35BAFD2CE}" presName="accent_7" presStyleCnt="0"/>
      <dgm:spPr/>
    </dgm:pt>
    <dgm:pt modelId="{E854E8CC-0267-4E27-877D-8A2ECE22CDAA}" type="pres">
      <dgm:prSet presAssocID="{E6184586-3D53-44A4-BDD3-FCD35BAFD2CE}" presName="accentRepeatNode" presStyleLbl="solidFgAcc1" presStyleIdx="6" presStyleCnt="7"/>
      <dgm:spPr/>
    </dgm:pt>
  </dgm:ptLst>
  <dgm:cxnLst>
    <dgm:cxn modelId="{A2EF4CBF-17BD-4443-BE8B-3FDFC49F9B94}" type="presOf" srcId="{59E43203-AC03-4332-9224-1668AD65F3A0}" destId="{5A1C4CD0-4A51-45F9-BF2B-8FEC0190CA0C}" srcOrd="0" destOrd="0" presId="urn:microsoft.com/office/officeart/2008/layout/VerticalCurvedList"/>
    <dgm:cxn modelId="{B0460618-B55C-47C1-9380-4F89BF3418D2}" type="presOf" srcId="{7650E092-4032-4829-A9B3-975E5D2A82E9}" destId="{536297F8-E3C6-47DF-A54F-17A10902CB1D}" srcOrd="0" destOrd="0" presId="urn:microsoft.com/office/officeart/2008/layout/VerticalCurvedList"/>
    <dgm:cxn modelId="{5A05DF23-3DD2-4F1B-AC25-5F3FC3ADF235}" type="presOf" srcId="{DFA185E1-9A09-4770-BF82-BF6BEADB09BB}" destId="{9D1EF3D9-1AF2-4172-A69C-4A6C9422B153}" srcOrd="0" destOrd="0" presId="urn:microsoft.com/office/officeart/2008/layout/VerticalCurvedList"/>
    <dgm:cxn modelId="{3D5D0A3B-7543-453A-A783-2E7DD7C1C3ED}" type="presOf" srcId="{01ABBF34-DEF0-43F9-BE8A-DE2350281BEE}" destId="{1C368672-9EE0-4066-B5E8-B962DC1F36DF}" srcOrd="0" destOrd="0" presId="urn:microsoft.com/office/officeart/2008/layout/VerticalCurvedList"/>
    <dgm:cxn modelId="{C26C8266-26C4-47A3-85A0-418BBD7F5B52}" srcId="{01ABBF34-DEF0-43F9-BE8A-DE2350281BEE}" destId="{59E43203-AC03-4332-9224-1668AD65F3A0}" srcOrd="1" destOrd="0" parTransId="{4C520E71-C319-48C3-9FB2-F955C2C42DCD}" sibTransId="{0BAD90BF-A6E6-4403-9B92-2187494D5C73}"/>
    <dgm:cxn modelId="{DA9A6661-6C89-4B23-85A7-777BB3475B89}" srcId="{01ABBF34-DEF0-43F9-BE8A-DE2350281BEE}" destId="{AC17409A-C1E0-43CF-9B70-7E277B6F962F}" srcOrd="2" destOrd="0" parTransId="{35054A7E-5F67-4BF4-9595-AFD97357CCC7}" sibTransId="{D8770C35-842A-49C9-AD15-651A7F394D3B}"/>
    <dgm:cxn modelId="{B7A5A5A0-7147-4418-B5BA-D366BA4B05DC}" type="presOf" srcId="{7481A84A-1C48-47FB-9B17-C0BE0033C6C9}" destId="{22749D63-25EF-4DF9-99D1-84AF0DBAEB0E}" srcOrd="0" destOrd="0" presId="urn:microsoft.com/office/officeart/2008/layout/VerticalCurvedList"/>
    <dgm:cxn modelId="{4A082910-5A2C-4DB2-AF38-56360DEC1BCD}" type="presOf" srcId="{F899CA58-F127-49D6-B75A-0631CA482807}" destId="{567C2558-004C-4FBB-9E0D-C9815D63CC15}" srcOrd="0" destOrd="0" presId="urn:microsoft.com/office/officeart/2008/layout/VerticalCurvedList"/>
    <dgm:cxn modelId="{352F9EEA-BBBB-4439-B311-B3BCD9695B8A}" srcId="{01ABBF34-DEF0-43F9-BE8A-DE2350281BEE}" destId="{E6184586-3D53-44A4-BDD3-FCD35BAFD2CE}" srcOrd="6" destOrd="0" parTransId="{C47277EE-AA70-47CF-BC54-08CD54DCCC8B}" sibTransId="{A657E97D-6912-4C2B-9576-E05F236371B8}"/>
    <dgm:cxn modelId="{5F7DCC5D-78CE-4718-91CD-D2D3A69DB591}" type="presOf" srcId="{131DF645-5181-4DD2-9406-937EF6012BA5}" destId="{D57E442E-BED5-4957-812F-E629F96A56CD}" srcOrd="0" destOrd="0" presId="urn:microsoft.com/office/officeart/2008/layout/VerticalCurvedList"/>
    <dgm:cxn modelId="{C00DEC88-5E64-4B7A-93D1-8CE5D7428D18}" srcId="{01ABBF34-DEF0-43F9-BE8A-DE2350281BEE}" destId="{F899CA58-F127-49D6-B75A-0631CA482807}" srcOrd="0" destOrd="0" parTransId="{634D2726-8F8F-4B2E-8E14-B53A3EFE3D1F}" sibTransId="{7650E092-4032-4829-A9B3-975E5D2A82E9}"/>
    <dgm:cxn modelId="{2FAF1FF4-6FED-4E54-BDD5-E6037AC817E4}" srcId="{01ABBF34-DEF0-43F9-BE8A-DE2350281BEE}" destId="{DFA185E1-9A09-4770-BF82-BF6BEADB09BB}" srcOrd="3" destOrd="0" parTransId="{05620AC8-0F77-426A-912B-998E00791387}" sibTransId="{81416C7E-35E0-4982-A3D5-EEEAFBF9E833}"/>
    <dgm:cxn modelId="{CAC363D1-7686-46D6-A0C8-1D3DA0537324}" type="presOf" srcId="{E6184586-3D53-44A4-BDD3-FCD35BAFD2CE}" destId="{776CF797-EDB6-46BF-9D1A-87DDF7A868D5}" srcOrd="0" destOrd="0" presId="urn:microsoft.com/office/officeart/2008/layout/VerticalCurvedList"/>
    <dgm:cxn modelId="{74E5F8F3-12C8-48A9-A40E-553FD22B8896}" type="presOf" srcId="{AC17409A-C1E0-43CF-9B70-7E277B6F962F}" destId="{8810C58A-B1DA-48C5-9235-A4B17796F688}" srcOrd="0" destOrd="0" presId="urn:microsoft.com/office/officeart/2008/layout/VerticalCurvedList"/>
    <dgm:cxn modelId="{4696226D-690E-404F-9DEB-585DAF1FE7CE}" srcId="{01ABBF34-DEF0-43F9-BE8A-DE2350281BEE}" destId="{131DF645-5181-4DD2-9406-937EF6012BA5}" srcOrd="4" destOrd="0" parTransId="{02ABCC6B-FC90-44CD-807F-85EF1F504A77}" sibTransId="{F8721E0E-853C-49E8-8AC2-D6D1A9BDE4E3}"/>
    <dgm:cxn modelId="{EB23FFE1-36E9-437E-A4B3-9B5CE8BA68E6}" srcId="{01ABBF34-DEF0-43F9-BE8A-DE2350281BEE}" destId="{7481A84A-1C48-47FB-9B17-C0BE0033C6C9}" srcOrd="5" destOrd="0" parTransId="{D4C1FADA-BC54-42F2-AC93-973F33E0999C}" sibTransId="{E8671E38-F465-481B-A86A-7CC3E22928D4}"/>
    <dgm:cxn modelId="{998F2B6B-F5B9-4AF2-8E89-A94C349222EE}" type="presParOf" srcId="{1C368672-9EE0-4066-B5E8-B962DC1F36DF}" destId="{FA9531D5-74D7-45DB-A12B-9A27D1EFE75C}" srcOrd="0" destOrd="0" presId="urn:microsoft.com/office/officeart/2008/layout/VerticalCurvedList"/>
    <dgm:cxn modelId="{D4D9C0B0-B82B-429B-B375-3C6E322A7810}" type="presParOf" srcId="{FA9531D5-74D7-45DB-A12B-9A27D1EFE75C}" destId="{CC4D5DC0-B89E-4980-9BA0-E1BB357B9BB0}" srcOrd="0" destOrd="0" presId="urn:microsoft.com/office/officeart/2008/layout/VerticalCurvedList"/>
    <dgm:cxn modelId="{1D33DDF4-9E73-4087-9D80-075EA53C28F9}" type="presParOf" srcId="{CC4D5DC0-B89E-4980-9BA0-E1BB357B9BB0}" destId="{31918EF4-D54F-4E5A-95D3-5703D2CD9B1D}" srcOrd="0" destOrd="0" presId="urn:microsoft.com/office/officeart/2008/layout/VerticalCurvedList"/>
    <dgm:cxn modelId="{8300459D-8CF0-43B3-9943-3BC8E5E8C02D}" type="presParOf" srcId="{CC4D5DC0-B89E-4980-9BA0-E1BB357B9BB0}" destId="{536297F8-E3C6-47DF-A54F-17A10902CB1D}" srcOrd="1" destOrd="0" presId="urn:microsoft.com/office/officeart/2008/layout/VerticalCurvedList"/>
    <dgm:cxn modelId="{BF655F39-4CB9-4511-B532-B1ADB0A236EE}" type="presParOf" srcId="{CC4D5DC0-B89E-4980-9BA0-E1BB357B9BB0}" destId="{43F7B879-BB53-4072-BB16-D1273BB79FEE}" srcOrd="2" destOrd="0" presId="urn:microsoft.com/office/officeart/2008/layout/VerticalCurvedList"/>
    <dgm:cxn modelId="{F2A29AFF-83BF-4345-905D-C8F52AAA986A}" type="presParOf" srcId="{CC4D5DC0-B89E-4980-9BA0-E1BB357B9BB0}" destId="{C76B933D-D6ED-48C8-905E-E26799030403}" srcOrd="3" destOrd="0" presId="urn:microsoft.com/office/officeart/2008/layout/VerticalCurvedList"/>
    <dgm:cxn modelId="{68949312-6EE7-45C6-9F99-6995DB32021A}" type="presParOf" srcId="{FA9531D5-74D7-45DB-A12B-9A27D1EFE75C}" destId="{567C2558-004C-4FBB-9E0D-C9815D63CC15}" srcOrd="1" destOrd="0" presId="urn:microsoft.com/office/officeart/2008/layout/VerticalCurvedList"/>
    <dgm:cxn modelId="{3927856F-0FFF-4685-983D-EB7F9A54E5B1}" type="presParOf" srcId="{FA9531D5-74D7-45DB-A12B-9A27D1EFE75C}" destId="{E000DF82-4463-475A-A043-B070AC07E248}" srcOrd="2" destOrd="0" presId="urn:microsoft.com/office/officeart/2008/layout/VerticalCurvedList"/>
    <dgm:cxn modelId="{C0643CE4-7A2F-442E-960C-74011F7840B7}" type="presParOf" srcId="{E000DF82-4463-475A-A043-B070AC07E248}" destId="{C5AD077C-450F-4215-A7B9-9207667B22E2}" srcOrd="0" destOrd="0" presId="urn:microsoft.com/office/officeart/2008/layout/VerticalCurvedList"/>
    <dgm:cxn modelId="{CE84975C-A8DE-4E73-B372-A408E716847A}" type="presParOf" srcId="{FA9531D5-74D7-45DB-A12B-9A27D1EFE75C}" destId="{5A1C4CD0-4A51-45F9-BF2B-8FEC0190CA0C}" srcOrd="3" destOrd="0" presId="urn:microsoft.com/office/officeart/2008/layout/VerticalCurvedList"/>
    <dgm:cxn modelId="{789A7157-4AB0-4BC0-8034-E8FB58F8C85E}" type="presParOf" srcId="{FA9531D5-74D7-45DB-A12B-9A27D1EFE75C}" destId="{EE1AC974-9164-4E8B-AD57-7423DACF7206}" srcOrd="4" destOrd="0" presId="urn:microsoft.com/office/officeart/2008/layout/VerticalCurvedList"/>
    <dgm:cxn modelId="{F2E213AC-D397-45DE-A7FF-786103C44B44}" type="presParOf" srcId="{EE1AC974-9164-4E8B-AD57-7423DACF7206}" destId="{ED1634C3-677E-408B-9144-65B2DB7D2C6B}" srcOrd="0" destOrd="0" presId="urn:microsoft.com/office/officeart/2008/layout/VerticalCurvedList"/>
    <dgm:cxn modelId="{3C2C9847-BB6D-4F29-B941-8389A295A423}" type="presParOf" srcId="{FA9531D5-74D7-45DB-A12B-9A27D1EFE75C}" destId="{8810C58A-B1DA-48C5-9235-A4B17796F688}" srcOrd="5" destOrd="0" presId="urn:microsoft.com/office/officeart/2008/layout/VerticalCurvedList"/>
    <dgm:cxn modelId="{8AF171FD-1961-446C-BD80-9A4375D0FC73}" type="presParOf" srcId="{FA9531D5-74D7-45DB-A12B-9A27D1EFE75C}" destId="{6C526755-A43C-4B6A-BCC6-2E4A0632DCB1}" srcOrd="6" destOrd="0" presId="urn:microsoft.com/office/officeart/2008/layout/VerticalCurvedList"/>
    <dgm:cxn modelId="{EF76F134-9DC9-4D46-95E0-51E8B6FEEABB}" type="presParOf" srcId="{6C526755-A43C-4B6A-BCC6-2E4A0632DCB1}" destId="{6265A231-D807-4578-87F7-5CAD492CE34A}" srcOrd="0" destOrd="0" presId="urn:microsoft.com/office/officeart/2008/layout/VerticalCurvedList"/>
    <dgm:cxn modelId="{A15C0902-4390-42B1-8B4D-3EEB7F750DA7}" type="presParOf" srcId="{FA9531D5-74D7-45DB-A12B-9A27D1EFE75C}" destId="{9D1EF3D9-1AF2-4172-A69C-4A6C9422B153}" srcOrd="7" destOrd="0" presId="urn:microsoft.com/office/officeart/2008/layout/VerticalCurvedList"/>
    <dgm:cxn modelId="{CCD6CB09-9EA1-4049-99C7-8379F0BFED62}" type="presParOf" srcId="{FA9531D5-74D7-45DB-A12B-9A27D1EFE75C}" destId="{50950163-990B-4F0B-B6AD-EC512F6066A0}" srcOrd="8" destOrd="0" presId="urn:microsoft.com/office/officeart/2008/layout/VerticalCurvedList"/>
    <dgm:cxn modelId="{6FADD497-420E-4E0B-9DBA-FDECBE78468C}" type="presParOf" srcId="{50950163-990B-4F0B-B6AD-EC512F6066A0}" destId="{B84E17B2-D509-4432-A956-B55A3252ABBD}" srcOrd="0" destOrd="0" presId="urn:microsoft.com/office/officeart/2008/layout/VerticalCurvedList"/>
    <dgm:cxn modelId="{B31A00CE-3909-4B9E-9F15-BD0C8071D760}" type="presParOf" srcId="{FA9531D5-74D7-45DB-A12B-9A27D1EFE75C}" destId="{D57E442E-BED5-4957-812F-E629F96A56CD}" srcOrd="9" destOrd="0" presId="urn:microsoft.com/office/officeart/2008/layout/VerticalCurvedList"/>
    <dgm:cxn modelId="{5609EED5-4065-40C9-99A8-3AA556C38C0C}" type="presParOf" srcId="{FA9531D5-74D7-45DB-A12B-9A27D1EFE75C}" destId="{1223A725-AF99-4254-B08F-6DB629BC4C05}" srcOrd="10" destOrd="0" presId="urn:microsoft.com/office/officeart/2008/layout/VerticalCurvedList"/>
    <dgm:cxn modelId="{1D0A5A88-FB53-4FB4-9C24-D07F787894F0}" type="presParOf" srcId="{1223A725-AF99-4254-B08F-6DB629BC4C05}" destId="{5A0FACB0-42EB-4A1E-9278-1A31381537C6}" srcOrd="0" destOrd="0" presId="urn:microsoft.com/office/officeart/2008/layout/VerticalCurvedList"/>
    <dgm:cxn modelId="{74379170-3B49-4CA1-A189-28031B725BC5}" type="presParOf" srcId="{FA9531D5-74D7-45DB-A12B-9A27D1EFE75C}" destId="{22749D63-25EF-4DF9-99D1-84AF0DBAEB0E}" srcOrd="11" destOrd="0" presId="urn:microsoft.com/office/officeart/2008/layout/VerticalCurvedList"/>
    <dgm:cxn modelId="{A3602616-0438-413D-8CC0-E57479F03B82}" type="presParOf" srcId="{FA9531D5-74D7-45DB-A12B-9A27D1EFE75C}" destId="{6CAA9A6E-33E0-4ED8-B3F5-4CAC813942C8}" srcOrd="12" destOrd="0" presId="urn:microsoft.com/office/officeart/2008/layout/VerticalCurvedList"/>
    <dgm:cxn modelId="{C6B03659-18CE-4B11-814E-4787926C3B23}" type="presParOf" srcId="{6CAA9A6E-33E0-4ED8-B3F5-4CAC813942C8}" destId="{0D74C856-D17B-467E-A87A-83DE07580B2D}" srcOrd="0" destOrd="0" presId="urn:microsoft.com/office/officeart/2008/layout/VerticalCurvedList"/>
    <dgm:cxn modelId="{72625C4F-C04E-4034-927B-E380B709BB01}" type="presParOf" srcId="{FA9531D5-74D7-45DB-A12B-9A27D1EFE75C}" destId="{776CF797-EDB6-46BF-9D1A-87DDF7A868D5}" srcOrd="13" destOrd="0" presId="urn:microsoft.com/office/officeart/2008/layout/VerticalCurvedList"/>
    <dgm:cxn modelId="{76078C1A-1841-4E27-B00E-ECB8AB7683A5}" type="presParOf" srcId="{FA9531D5-74D7-45DB-A12B-9A27D1EFE75C}" destId="{B5034C03-0BCD-4538-AF84-C2EA538E824A}" srcOrd="14" destOrd="0" presId="urn:microsoft.com/office/officeart/2008/layout/VerticalCurvedList"/>
    <dgm:cxn modelId="{31AD2542-1047-4A8F-8097-7DD37E755226}" type="presParOf" srcId="{B5034C03-0BCD-4538-AF84-C2EA538E824A}" destId="{E854E8CC-0267-4E27-877D-8A2ECE22CDAA}" srcOrd="0" destOrd="0" presId="urn:microsoft.com/office/officeart/2008/layout/VerticalCurvedList"/>
  </dgm:cxnLst>
  <dgm:bg>
    <a:solidFill>
      <a:schemeClr val="accent3">
        <a:lumMod val="40000"/>
        <a:lumOff val="60000"/>
        <a:alpha val="0"/>
      </a:schemeClr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359345-812A-4FEC-AA53-D041FFF5C107}" type="doc">
      <dgm:prSet loTypeId="urn:microsoft.com/office/officeart/2005/8/layout/hProcess9" loCatId="process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3365A2-890E-4447-AF4C-98C8F8DFFD00}">
      <dgm:prSet phldrT="[Текст]"/>
      <dgm:spPr/>
      <dgm:t>
        <a:bodyPr/>
        <a:lstStyle/>
        <a:p>
          <a:r>
            <a:rPr lang="ru-RU" dirty="0"/>
            <a:t>Согласованы с Минсельхозом, Минфином и Банком России</a:t>
          </a:r>
        </a:p>
      </dgm:t>
    </dgm:pt>
    <dgm:pt modelId="{A34421C2-3559-48FD-AF98-B4B6029C898C}" type="parTrans" cxnId="{D3D34BB4-5CF8-4316-BCE8-5E0982B940F8}">
      <dgm:prSet/>
      <dgm:spPr/>
      <dgm:t>
        <a:bodyPr/>
        <a:lstStyle/>
        <a:p>
          <a:endParaRPr lang="ru-RU"/>
        </a:p>
      </dgm:t>
    </dgm:pt>
    <dgm:pt modelId="{ECAE9894-1C5D-45D9-B565-FB193C753333}" type="sibTrans" cxnId="{D3D34BB4-5CF8-4316-BCE8-5E0982B940F8}">
      <dgm:prSet/>
      <dgm:spPr/>
      <dgm:t>
        <a:bodyPr/>
        <a:lstStyle/>
        <a:p>
          <a:endParaRPr lang="ru-RU"/>
        </a:p>
      </dgm:t>
    </dgm:pt>
    <dgm:pt modelId="{8A09E5BD-7301-4BE0-9EA9-E47675AE72D5}">
      <dgm:prSet phldrT="[Текст]"/>
      <dgm:spPr/>
      <dgm:t>
        <a:bodyPr/>
        <a:lstStyle/>
        <a:p>
          <a:r>
            <a:rPr lang="ru-RU" dirty="0"/>
            <a:t>Являются обязательными для всех страховщиков – членов НСА</a:t>
          </a:r>
        </a:p>
      </dgm:t>
    </dgm:pt>
    <dgm:pt modelId="{F8859915-2034-43AB-AD1C-309A29E4A191}" type="parTrans" cxnId="{67B60DEE-CC59-4857-BF09-6F3C798BF4F6}">
      <dgm:prSet/>
      <dgm:spPr/>
      <dgm:t>
        <a:bodyPr/>
        <a:lstStyle/>
        <a:p>
          <a:endParaRPr lang="ru-RU"/>
        </a:p>
      </dgm:t>
    </dgm:pt>
    <dgm:pt modelId="{3D7C65BE-80B0-494F-B36C-9E2120DE8EDA}" type="sibTrans" cxnId="{67B60DEE-CC59-4857-BF09-6F3C798BF4F6}">
      <dgm:prSet/>
      <dgm:spPr/>
      <dgm:t>
        <a:bodyPr/>
        <a:lstStyle/>
        <a:p>
          <a:endParaRPr lang="ru-RU"/>
        </a:p>
      </dgm:t>
    </dgm:pt>
    <dgm:pt modelId="{A3CF5313-DFF6-4E61-B235-8F3CC4A3F0A6}">
      <dgm:prSet phldrT="[Текст]"/>
      <dgm:spPr/>
      <dgm:t>
        <a:bodyPr/>
        <a:lstStyle/>
        <a:p>
          <a:r>
            <a:rPr lang="ru-RU" dirty="0"/>
            <a:t>Единые стандарты заключения и урегулирования убытков</a:t>
          </a:r>
        </a:p>
      </dgm:t>
    </dgm:pt>
    <dgm:pt modelId="{840882A4-7622-4C9C-B18F-C9A3B8E80E11}" type="parTrans" cxnId="{678F1192-98E4-4A84-A9BE-1CEBCCD9E176}">
      <dgm:prSet/>
      <dgm:spPr/>
      <dgm:t>
        <a:bodyPr/>
        <a:lstStyle/>
        <a:p>
          <a:endParaRPr lang="ru-RU"/>
        </a:p>
      </dgm:t>
    </dgm:pt>
    <dgm:pt modelId="{FE212E96-375E-4567-8162-9A614BE0000A}" type="sibTrans" cxnId="{678F1192-98E4-4A84-A9BE-1CEBCCD9E176}">
      <dgm:prSet/>
      <dgm:spPr/>
      <dgm:t>
        <a:bodyPr/>
        <a:lstStyle/>
        <a:p>
          <a:endParaRPr lang="ru-RU"/>
        </a:p>
      </dgm:t>
    </dgm:pt>
    <dgm:pt modelId="{5CC39435-1D12-4F2E-A8A8-E63A18753B55}" type="pres">
      <dgm:prSet presAssocID="{94359345-812A-4FEC-AA53-D041FFF5C10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6CCC614-9582-4F17-90F5-656CEA631D16}" type="pres">
      <dgm:prSet presAssocID="{94359345-812A-4FEC-AA53-D041FFF5C107}" presName="arrow" presStyleLbl="bgShp" presStyleIdx="0" presStyleCnt="1"/>
      <dgm:spPr/>
    </dgm:pt>
    <dgm:pt modelId="{44482CF6-11A9-47BB-973C-B55A80C1785D}" type="pres">
      <dgm:prSet presAssocID="{94359345-812A-4FEC-AA53-D041FFF5C107}" presName="linearProcess" presStyleCnt="0"/>
      <dgm:spPr/>
    </dgm:pt>
    <dgm:pt modelId="{63B4B6E2-B42F-49A4-8C78-81995BB8AB3C}" type="pres">
      <dgm:prSet presAssocID="{A53365A2-890E-4447-AF4C-98C8F8DFFD0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0A105C-0432-42DA-9693-BD91D2384B9F}" type="pres">
      <dgm:prSet presAssocID="{ECAE9894-1C5D-45D9-B565-FB193C753333}" presName="sibTrans" presStyleCnt="0"/>
      <dgm:spPr/>
    </dgm:pt>
    <dgm:pt modelId="{89936F27-C6C3-4ACB-9EDB-1B5BEC6B8127}" type="pres">
      <dgm:prSet presAssocID="{8A09E5BD-7301-4BE0-9EA9-E47675AE72D5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0607F5-D7FB-4F51-A952-3F8CBA3D4F2E}" type="pres">
      <dgm:prSet presAssocID="{3D7C65BE-80B0-494F-B36C-9E2120DE8EDA}" presName="sibTrans" presStyleCnt="0"/>
      <dgm:spPr/>
    </dgm:pt>
    <dgm:pt modelId="{6855722A-399F-4A5A-B8F4-27BB9BAB7D98}" type="pres">
      <dgm:prSet presAssocID="{A3CF5313-DFF6-4E61-B235-8F3CC4A3F0A6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1A55FD-15A5-46C0-941B-DD4E6DED160A}" type="presOf" srcId="{8A09E5BD-7301-4BE0-9EA9-E47675AE72D5}" destId="{89936F27-C6C3-4ACB-9EDB-1B5BEC6B8127}" srcOrd="0" destOrd="0" presId="urn:microsoft.com/office/officeart/2005/8/layout/hProcess9"/>
    <dgm:cxn modelId="{075FDBB6-366F-4F6D-B94E-B591D4A1F838}" type="presOf" srcId="{94359345-812A-4FEC-AA53-D041FFF5C107}" destId="{5CC39435-1D12-4F2E-A8A8-E63A18753B55}" srcOrd="0" destOrd="0" presId="urn:microsoft.com/office/officeart/2005/8/layout/hProcess9"/>
    <dgm:cxn modelId="{838E7513-880C-48B2-99FD-8AC655C6E439}" type="presOf" srcId="{A53365A2-890E-4447-AF4C-98C8F8DFFD00}" destId="{63B4B6E2-B42F-49A4-8C78-81995BB8AB3C}" srcOrd="0" destOrd="0" presId="urn:microsoft.com/office/officeart/2005/8/layout/hProcess9"/>
    <dgm:cxn modelId="{678F1192-98E4-4A84-A9BE-1CEBCCD9E176}" srcId="{94359345-812A-4FEC-AA53-D041FFF5C107}" destId="{A3CF5313-DFF6-4E61-B235-8F3CC4A3F0A6}" srcOrd="2" destOrd="0" parTransId="{840882A4-7622-4C9C-B18F-C9A3B8E80E11}" sibTransId="{FE212E96-375E-4567-8162-9A614BE0000A}"/>
    <dgm:cxn modelId="{BDB0D951-2E43-49CF-9A46-DCAF27C93F74}" type="presOf" srcId="{A3CF5313-DFF6-4E61-B235-8F3CC4A3F0A6}" destId="{6855722A-399F-4A5A-B8F4-27BB9BAB7D98}" srcOrd="0" destOrd="0" presId="urn:microsoft.com/office/officeart/2005/8/layout/hProcess9"/>
    <dgm:cxn modelId="{D3D34BB4-5CF8-4316-BCE8-5E0982B940F8}" srcId="{94359345-812A-4FEC-AA53-D041FFF5C107}" destId="{A53365A2-890E-4447-AF4C-98C8F8DFFD00}" srcOrd="0" destOrd="0" parTransId="{A34421C2-3559-48FD-AF98-B4B6029C898C}" sibTransId="{ECAE9894-1C5D-45D9-B565-FB193C753333}"/>
    <dgm:cxn modelId="{67B60DEE-CC59-4857-BF09-6F3C798BF4F6}" srcId="{94359345-812A-4FEC-AA53-D041FFF5C107}" destId="{8A09E5BD-7301-4BE0-9EA9-E47675AE72D5}" srcOrd="1" destOrd="0" parTransId="{F8859915-2034-43AB-AD1C-309A29E4A191}" sibTransId="{3D7C65BE-80B0-494F-B36C-9E2120DE8EDA}"/>
    <dgm:cxn modelId="{AEC1CBBE-8BAE-4A05-848D-DFC37C9EF53D}" type="presParOf" srcId="{5CC39435-1D12-4F2E-A8A8-E63A18753B55}" destId="{76CCC614-9582-4F17-90F5-656CEA631D16}" srcOrd="0" destOrd="0" presId="urn:microsoft.com/office/officeart/2005/8/layout/hProcess9"/>
    <dgm:cxn modelId="{02210DA7-428B-4355-8240-37A42F2F8DD2}" type="presParOf" srcId="{5CC39435-1D12-4F2E-A8A8-E63A18753B55}" destId="{44482CF6-11A9-47BB-973C-B55A80C1785D}" srcOrd="1" destOrd="0" presId="urn:microsoft.com/office/officeart/2005/8/layout/hProcess9"/>
    <dgm:cxn modelId="{628F8B82-3B31-413D-B7A6-239FD1F863A9}" type="presParOf" srcId="{44482CF6-11A9-47BB-973C-B55A80C1785D}" destId="{63B4B6E2-B42F-49A4-8C78-81995BB8AB3C}" srcOrd="0" destOrd="0" presId="urn:microsoft.com/office/officeart/2005/8/layout/hProcess9"/>
    <dgm:cxn modelId="{C8FBA61A-DDAE-44CF-89FB-EB6F1B9B84D3}" type="presParOf" srcId="{44482CF6-11A9-47BB-973C-B55A80C1785D}" destId="{A60A105C-0432-42DA-9693-BD91D2384B9F}" srcOrd="1" destOrd="0" presId="urn:microsoft.com/office/officeart/2005/8/layout/hProcess9"/>
    <dgm:cxn modelId="{4C3EA5DC-8716-4484-9578-15360AD49BA5}" type="presParOf" srcId="{44482CF6-11A9-47BB-973C-B55A80C1785D}" destId="{89936F27-C6C3-4ACB-9EDB-1B5BEC6B8127}" srcOrd="2" destOrd="0" presId="urn:microsoft.com/office/officeart/2005/8/layout/hProcess9"/>
    <dgm:cxn modelId="{E1892AFC-3B12-43F4-82A9-AEF9639A8F9F}" type="presParOf" srcId="{44482CF6-11A9-47BB-973C-B55A80C1785D}" destId="{DF0607F5-D7FB-4F51-A952-3F8CBA3D4F2E}" srcOrd="3" destOrd="0" presId="urn:microsoft.com/office/officeart/2005/8/layout/hProcess9"/>
    <dgm:cxn modelId="{3089F34E-00DA-4975-9A71-F51B3FA9634F}" type="presParOf" srcId="{44482CF6-11A9-47BB-973C-B55A80C1785D}" destId="{6855722A-399F-4A5A-B8F4-27BB9BAB7D9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E177DC-FB87-4412-8D43-4843E1EA1AD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D8488CB-39E7-4A96-9792-0B4765FE4D30}">
      <dgm:prSet phldrT="[Текст]"/>
      <dgm:spPr/>
      <dgm:t>
        <a:bodyPr/>
        <a:lstStyle/>
        <a:p>
          <a:r>
            <a:rPr lang="ru-RU" dirty="0"/>
            <a:t>Риски</a:t>
          </a:r>
        </a:p>
      </dgm:t>
    </dgm:pt>
    <dgm:pt modelId="{217E6C82-F2C1-4CC1-AB69-D42B6E8B5C73}" type="parTrans" cxnId="{A17531DB-CD20-4D22-A764-7D53AB638796}">
      <dgm:prSet/>
      <dgm:spPr/>
      <dgm:t>
        <a:bodyPr/>
        <a:lstStyle/>
        <a:p>
          <a:endParaRPr lang="ru-RU"/>
        </a:p>
      </dgm:t>
    </dgm:pt>
    <dgm:pt modelId="{9701A0D5-18B4-4140-A9CD-41CA57B033F2}" type="sibTrans" cxnId="{A17531DB-CD20-4D22-A764-7D53AB638796}">
      <dgm:prSet/>
      <dgm:spPr/>
      <dgm:t>
        <a:bodyPr/>
        <a:lstStyle/>
        <a:p>
          <a:endParaRPr lang="ru-RU"/>
        </a:p>
      </dgm:t>
    </dgm:pt>
    <dgm:pt modelId="{9FD6C500-85A2-4B08-9C3C-5A0277B65316}">
      <dgm:prSet phldrT="[Текст]" custT="1"/>
      <dgm:spPr/>
      <dgm:t>
        <a:bodyPr/>
        <a:lstStyle/>
        <a:p>
          <a:r>
            <a:rPr lang="ru-RU" sz="2400" dirty="0"/>
            <a:t>Перечень из </a:t>
          </a:r>
          <a:r>
            <a:rPr lang="ru-RU" sz="2400"/>
            <a:t>числа </a:t>
          </a:r>
          <a:r>
            <a:rPr lang="ru-RU" sz="2400" smtClean="0"/>
            <a:t>27 </a:t>
          </a:r>
          <a:r>
            <a:rPr lang="ru-RU" sz="2400" dirty="0"/>
            <a:t>рисков </a:t>
          </a:r>
        </a:p>
      </dgm:t>
    </dgm:pt>
    <dgm:pt modelId="{3AB7B96B-EAF5-45AD-92B5-4983EAC147AC}" type="parTrans" cxnId="{BBCD2B48-2068-4900-A57C-89D9ABBEA4CE}">
      <dgm:prSet/>
      <dgm:spPr/>
      <dgm:t>
        <a:bodyPr/>
        <a:lstStyle/>
        <a:p>
          <a:endParaRPr lang="ru-RU"/>
        </a:p>
      </dgm:t>
    </dgm:pt>
    <dgm:pt modelId="{BF27E5B4-F9D6-496F-862E-75C60D568B81}" type="sibTrans" cxnId="{BBCD2B48-2068-4900-A57C-89D9ABBEA4CE}">
      <dgm:prSet/>
      <dgm:spPr/>
      <dgm:t>
        <a:bodyPr/>
        <a:lstStyle/>
        <a:p>
          <a:endParaRPr lang="ru-RU"/>
        </a:p>
      </dgm:t>
    </dgm:pt>
    <dgm:pt modelId="{AC696E06-9E87-483F-8CBD-A657C9CDF4D1}">
      <dgm:prSet phldrT="[Текст]"/>
      <dgm:spPr/>
      <dgm:t>
        <a:bodyPr/>
        <a:lstStyle/>
        <a:p>
          <a:r>
            <a:rPr lang="ru-RU" dirty="0"/>
            <a:t>Франшиза</a:t>
          </a:r>
        </a:p>
      </dgm:t>
    </dgm:pt>
    <dgm:pt modelId="{B19BDC6E-6F55-41B3-B159-2AAB20E4B34C}" type="parTrans" cxnId="{A9C4C248-4318-45DA-AE70-6CFFA8A49C45}">
      <dgm:prSet/>
      <dgm:spPr/>
      <dgm:t>
        <a:bodyPr/>
        <a:lstStyle/>
        <a:p>
          <a:endParaRPr lang="ru-RU"/>
        </a:p>
      </dgm:t>
    </dgm:pt>
    <dgm:pt modelId="{038E7886-18D6-44D1-97E4-051302BA6DBD}" type="sibTrans" cxnId="{A9C4C248-4318-45DA-AE70-6CFFA8A49C45}">
      <dgm:prSet/>
      <dgm:spPr/>
      <dgm:t>
        <a:bodyPr/>
        <a:lstStyle/>
        <a:p>
          <a:endParaRPr lang="ru-RU"/>
        </a:p>
      </dgm:t>
    </dgm:pt>
    <dgm:pt modelId="{8F39B18E-87AA-4BA5-AD7B-6698A6C28E40}">
      <dgm:prSet phldrT="[Текст]" custT="1"/>
      <dgm:spPr/>
      <dgm:t>
        <a:bodyPr/>
        <a:lstStyle/>
        <a:p>
          <a:r>
            <a:rPr lang="ru-RU" sz="2400" dirty="0"/>
            <a:t>От 10% до 50% страховой суммы</a:t>
          </a:r>
        </a:p>
      </dgm:t>
    </dgm:pt>
    <dgm:pt modelId="{73C25E2B-16C7-4594-9E06-AFEAF7A303F0}" type="parTrans" cxnId="{CAFB06A8-2194-45A3-B214-2D35F25D3175}">
      <dgm:prSet/>
      <dgm:spPr/>
      <dgm:t>
        <a:bodyPr/>
        <a:lstStyle/>
        <a:p>
          <a:endParaRPr lang="ru-RU"/>
        </a:p>
      </dgm:t>
    </dgm:pt>
    <dgm:pt modelId="{ECC2723A-2DEB-4F73-A471-80DBF099926A}" type="sibTrans" cxnId="{CAFB06A8-2194-45A3-B214-2D35F25D3175}">
      <dgm:prSet/>
      <dgm:spPr/>
      <dgm:t>
        <a:bodyPr/>
        <a:lstStyle/>
        <a:p>
          <a:endParaRPr lang="ru-RU"/>
        </a:p>
      </dgm:t>
    </dgm:pt>
    <dgm:pt modelId="{0F40B490-3732-4ED5-A6FC-4C1366B919DF}">
      <dgm:prSet phldrT="[Текст]"/>
      <dgm:spPr/>
      <dgm:t>
        <a:bodyPr/>
        <a:lstStyle/>
        <a:p>
          <a:r>
            <a:rPr lang="ru-RU" dirty="0"/>
            <a:t>Страховая сумма</a:t>
          </a:r>
        </a:p>
      </dgm:t>
    </dgm:pt>
    <dgm:pt modelId="{B452BD7D-9DAC-4858-B439-07139A66E211}" type="parTrans" cxnId="{BDD5F1DF-64B5-4F21-AAE5-86B9F11832CB}">
      <dgm:prSet/>
      <dgm:spPr/>
      <dgm:t>
        <a:bodyPr/>
        <a:lstStyle/>
        <a:p>
          <a:endParaRPr lang="ru-RU"/>
        </a:p>
      </dgm:t>
    </dgm:pt>
    <dgm:pt modelId="{8494817B-77BC-4888-B057-F9BC9C9FDF47}" type="sibTrans" cxnId="{BDD5F1DF-64B5-4F21-AAE5-86B9F11832CB}">
      <dgm:prSet/>
      <dgm:spPr/>
      <dgm:t>
        <a:bodyPr/>
        <a:lstStyle/>
        <a:p>
          <a:endParaRPr lang="ru-RU"/>
        </a:p>
      </dgm:t>
    </dgm:pt>
    <dgm:pt modelId="{FD1E1479-8BAD-4542-BED7-01B28F13F7AE}">
      <dgm:prSet phldrT="[Текст]" custT="1"/>
      <dgm:spPr/>
      <dgm:t>
        <a:bodyPr/>
        <a:lstStyle/>
        <a:p>
          <a:r>
            <a:rPr lang="ru-RU" sz="2400" dirty="0"/>
            <a:t>От 70% до 100% страховой стоимости</a:t>
          </a:r>
        </a:p>
      </dgm:t>
    </dgm:pt>
    <dgm:pt modelId="{465C283B-BC6D-4B2D-A209-BDE4B048F25A}" type="parTrans" cxnId="{90DEBA97-47B4-40E4-8BDA-5A738323E77D}">
      <dgm:prSet/>
      <dgm:spPr/>
      <dgm:t>
        <a:bodyPr/>
        <a:lstStyle/>
        <a:p>
          <a:endParaRPr lang="ru-RU"/>
        </a:p>
      </dgm:t>
    </dgm:pt>
    <dgm:pt modelId="{88D61D34-D296-4021-8FED-76974CA9382D}" type="sibTrans" cxnId="{90DEBA97-47B4-40E4-8BDA-5A738323E77D}">
      <dgm:prSet/>
      <dgm:spPr/>
      <dgm:t>
        <a:bodyPr/>
        <a:lstStyle/>
        <a:p>
          <a:endParaRPr lang="ru-RU"/>
        </a:p>
      </dgm:t>
    </dgm:pt>
    <dgm:pt modelId="{80FF8036-8EBA-4DF1-A2E7-33DD4AF2150F}" type="pres">
      <dgm:prSet presAssocID="{7DE177DC-FB87-4412-8D43-4843E1EA1AD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63F8786-BEDE-4B93-9948-81EBCD6DC164}" type="pres">
      <dgm:prSet presAssocID="{6D8488CB-39E7-4A96-9792-0B4765FE4D30}" presName="composite" presStyleCnt="0"/>
      <dgm:spPr/>
    </dgm:pt>
    <dgm:pt modelId="{76373977-30D3-4D3D-A359-7C8DB1B188A7}" type="pres">
      <dgm:prSet presAssocID="{6D8488CB-39E7-4A96-9792-0B4765FE4D3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AC50AA-204D-429E-A89C-5EC3F6770712}" type="pres">
      <dgm:prSet presAssocID="{6D8488CB-39E7-4A96-9792-0B4765FE4D30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0DE595-AEBA-4A8B-B9D9-07440E44EC27}" type="pres">
      <dgm:prSet presAssocID="{9701A0D5-18B4-4140-A9CD-41CA57B033F2}" presName="space" presStyleCnt="0"/>
      <dgm:spPr/>
    </dgm:pt>
    <dgm:pt modelId="{51F3E0AD-7CDC-45AC-AB4B-F007A629CF86}" type="pres">
      <dgm:prSet presAssocID="{AC696E06-9E87-483F-8CBD-A657C9CDF4D1}" presName="composite" presStyleCnt="0"/>
      <dgm:spPr/>
    </dgm:pt>
    <dgm:pt modelId="{DA3C67B1-6E08-4672-9239-DF0C419F26A4}" type="pres">
      <dgm:prSet presAssocID="{AC696E06-9E87-483F-8CBD-A657C9CDF4D1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653DC5-3280-4EF6-8EFB-FE17AE7F421E}" type="pres">
      <dgm:prSet presAssocID="{AC696E06-9E87-483F-8CBD-A657C9CDF4D1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28B263-F431-48C7-8927-16C1541E66DD}" type="pres">
      <dgm:prSet presAssocID="{038E7886-18D6-44D1-97E4-051302BA6DBD}" presName="space" presStyleCnt="0"/>
      <dgm:spPr/>
    </dgm:pt>
    <dgm:pt modelId="{5A901983-BBCA-49FF-BA2E-1CCBA7EAFDBE}" type="pres">
      <dgm:prSet presAssocID="{0F40B490-3732-4ED5-A6FC-4C1366B919DF}" presName="composite" presStyleCnt="0"/>
      <dgm:spPr/>
    </dgm:pt>
    <dgm:pt modelId="{79FFDA9B-FD67-47C8-9C1D-27E4CB9847A0}" type="pres">
      <dgm:prSet presAssocID="{0F40B490-3732-4ED5-A6FC-4C1366B919D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FCE653-7F2A-4CC2-B863-900E29080E29}" type="pres">
      <dgm:prSet presAssocID="{0F40B490-3732-4ED5-A6FC-4C1366B919DF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30775D9-FE42-407D-8F19-F0D2E80CB921}" type="presOf" srcId="{AC696E06-9E87-483F-8CBD-A657C9CDF4D1}" destId="{DA3C67B1-6E08-4672-9239-DF0C419F26A4}" srcOrd="0" destOrd="0" presId="urn:microsoft.com/office/officeart/2005/8/layout/hList1"/>
    <dgm:cxn modelId="{E6D90153-E453-437E-BD77-B25FAE1025F7}" type="presOf" srcId="{0F40B490-3732-4ED5-A6FC-4C1366B919DF}" destId="{79FFDA9B-FD67-47C8-9C1D-27E4CB9847A0}" srcOrd="0" destOrd="0" presId="urn:microsoft.com/office/officeart/2005/8/layout/hList1"/>
    <dgm:cxn modelId="{CAFB06A8-2194-45A3-B214-2D35F25D3175}" srcId="{AC696E06-9E87-483F-8CBD-A657C9CDF4D1}" destId="{8F39B18E-87AA-4BA5-AD7B-6698A6C28E40}" srcOrd="0" destOrd="0" parTransId="{73C25E2B-16C7-4594-9E06-AFEAF7A303F0}" sibTransId="{ECC2723A-2DEB-4F73-A471-80DBF099926A}"/>
    <dgm:cxn modelId="{A9C4C248-4318-45DA-AE70-6CFFA8A49C45}" srcId="{7DE177DC-FB87-4412-8D43-4843E1EA1AD4}" destId="{AC696E06-9E87-483F-8CBD-A657C9CDF4D1}" srcOrd="1" destOrd="0" parTransId="{B19BDC6E-6F55-41B3-B159-2AAB20E4B34C}" sibTransId="{038E7886-18D6-44D1-97E4-051302BA6DBD}"/>
    <dgm:cxn modelId="{1F54AC14-0FDF-4782-B7C8-B6A0CA76B7DC}" type="presOf" srcId="{FD1E1479-8BAD-4542-BED7-01B28F13F7AE}" destId="{3FFCE653-7F2A-4CC2-B863-900E29080E29}" srcOrd="0" destOrd="0" presId="urn:microsoft.com/office/officeart/2005/8/layout/hList1"/>
    <dgm:cxn modelId="{DA3B9AA2-F233-40C4-9609-F915D807D46A}" type="presOf" srcId="{9FD6C500-85A2-4B08-9C3C-5A0277B65316}" destId="{13AC50AA-204D-429E-A89C-5EC3F6770712}" srcOrd="0" destOrd="0" presId="urn:microsoft.com/office/officeart/2005/8/layout/hList1"/>
    <dgm:cxn modelId="{E67D1D84-5211-4117-917B-D6F5F8D402D3}" type="presOf" srcId="{6D8488CB-39E7-4A96-9792-0B4765FE4D30}" destId="{76373977-30D3-4D3D-A359-7C8DB1B188A7}" srcOrd="0" destOrd="0" presId="urn:microsoft.com/office/officeart/2005/8/layout/hList1"/>
    <dgm:cxn modelId="{BDD5F1DF-64B5-4F21-AAE5-86B9F11832CB}" srcId="{7DE177DC-FB87-4412-8D43-4843E1EA1AD4}" destId="{0F40B490-3732-4ED5-A6FC-4C1366B919DF}" srcOrd="2" destOrd="0" parTransId="{B452BD7D-9DAC-4858-B439-07139A66E211}" sibTransId="{8494817B-77BC-4888-B057-F9BC9C9FDF47}"/>
    <dgm:cxn modelId="{90DEBA97-47B4-40E4-8BDA-5A738323E77D}" srcId="{0F40B490-3732-4ED5-A6FC-4C1366B919DF}" destId="{FD1E1479-8BAD-4542-BED7-01B28F13F7AE}" srcOrd="0" destOrd="0" parTransId="{465C283B-BC6D-4B2D-A209-BDE4B048F25A}" sibTransId="{88D61D34-D296-4021-8FED-76974CA9382D}"/>
    <dgm:cxn modelId="{A17531DB-CD20-4D22-A764-7D53AB638796}" srcId="{7DE177DC-FB87-4412-8D43-4843E1EA1AD4}" destId="{6D8488CB-39E7-4A96-9792-0B4765FE4D30}" srcOrd="0" destOrd="0" parTransId="{217E6C82-F2C1-4CC1-AB69-D42B6E8B5C73}" sibTransId="{9701A0D5-18B4-4140-A9CD-41CA57B033F2}"/>
    <dgm:cxn modelId="{5A779512-D186-4E9C-A055-04EE34A04894}" type="presOf" srcId="{8F39B18E-87AA-4BA5-AD7B-6698A6C28E40}" destId="{72653DC5-3280-4EF6-8EFB-FE17AE7F421E}" srcOrd="0" destOrd="0" presId="urn:microsoft.com/office/officeart/2005/8/layout/hList1"/>
    <dgm:cxn modelId="{D234E39C-C933-4625-83DE-55A93170CA38}" type="presOf" srcId="{7DE177DC-FB87-4412-8D43-4843E1EA1AD4}" destId="{80FF8036-8EBA-4DF1-A2E7-33DD4AF2150F}" srcOrd="0" destOrd="0" presId="urn:microsoft.com/office/officeart/2005/8/layout/hList1"/>
    <dgm:cxn modelId="{BBCD2B48-2068-4900-A57C-89D9ABBEA4CE}" srcId="{6D8488CB-39E7-4A96-9792-0B4765FE4D30}" destId="{9FD6C500-85A2-4B08-9C3C-5A0277B65316}" srcOrd="0" destOrd="0" parTransId="{3AB7B96B-EAF5-45AD-92B5-4983EAC147AC}" sibTransId="{BF27E5B4-F9D6-496F-862E-75C60D568B81}"/>
    <dgm:cxn modelId="{4399E265-2CA7-4B5E-8ECA-29FE2FD89B43}" type="presParOf" srcId="{80FF8036-8EBA-4DF1-A2E7-33DD4AF2150F}" destId="{263F8786-BEDE-4B93-9948-81EBCD6DC164}" srcOrd="0" destOrd="0" presId="urn:microsoft.com/office/officeart/2005/8/layout/hList1"/>
    <dgm:cxn modelId="{8D3C459D-87C8-4407-B0D5-065A2EDBA11A}" type="presParOf" srcId="{263F8786-BEDE-4B93-9948-81EBCD6DC164}" destId="{76373977-30D3-4D3D-A359-7C8DB1B188A7}" srcOrd="0" destOrd="0" presId="urn:microsoft.com/office/officeart/2005/8/layout/hList1"/>
    <dgm:cxn modelId="{9F653BEF-A2A2-4F08-A5DF-648E564C958A}" type="presParOf" srcId="{263F8786-BEDE-4B93-9948-81EBCD6DC164}" destId="{13AC50AA-204D-429E-A89C-5EC3F6770712}" srcOrd="1" destOrd="0" presId="urn:microsoft.com/office/officeart/2005/8/layout/hList1"/>
    <dgm:cxn modelId="{4DADDF4C-3C84-451B-8E74-0239FDC1E044}" type="presParOf" srcId="{80FF8036-8EBA-4DF1-A2E7-33DD4AF2150F}" destId="{100DE595-AEBA-4A8B-B9D9-07440E44EC27}" srcOrd="1" destOrd="0" presId="urn:microsoft.com/office/officeart/2005/8/layout/hList1"/>
    <dgm:cxn modelId="{68222A35-3618-454F-89C4-0189DAE26840}" type="presParOf" srcId="{80FF8036-8EBA-4DF1-A2E7-33DD4AF2150F}" destId="{51F3E0AD-7CDC-45AC-AB4B-F007A629CF86}" srcOrd="2" destOrd="0" presId="urn:microsoft.com/office/officeart/2005/8/layout/hList1"/>
    <dgm:cxn modelId="{048145D1-B402-492E-B1D9-16B198BA053E}" type="presParOf" srcId="{51F3E0AD-7CDC-45AC-AB4B-F007A629CF86}" destId="{DA3C67B1-6E08-4672-9239-DF0C419F26A4}" srcOrd="0" destOrd="0" presId="urn:microsoft.com/office/officeart/2005/8/layout/hList1"/>
    <dgm:cxn modelId="{EF7B1E0A-59E0-4E71-80D2-2F2F64E3481D}" type="presParOf" srcId="{51F3E0AD-7CDC-45AC-AB4B-F007A629CF86}" destId="{72653DC5-3280-4EF6-8EFB-FE17AE7F421E}" srcOrd="1" destOrd="0" presId="urn:microsoft.com/office/officeart/2005/8/layout/hList1"/>
    <dgm:cxn modelId="{5D68502A-6BF3-402C-9C73-67C03DCAC0D7}" type="presParOf" srcId="{80FF8036-8EBA-4DF1-A2E7-33DD4AF2150F}" destId="{3228B263-F431-48C7-8927-16C1541E66DD}" srcOrd="3" destOrd="0" presId="urn:microsoft.com/office/officeart/2005/8/layout/hList1"/>
    <dgm:cxn modelId="{0CC09EB4-0AE0-4052-BEDC-A2C4AAD00A76}" type="presParOf" srcId="{80FF8036-8EBA-4DF1-A2E7-33DD4AF2150F}" destId="{5A901983-BBCA-49FF-BA2E-1CCBA7EAFDBE}" srcOrd="4" destOrd="0" presId="urn:microsoft.com/office/officeart/2005/8/layout/hList1"/>
    <dgm:cxn modelId="{EBBAB895-605B-48F5-8E9D-EB3CA5ED4985}" type="presParOf" srcId="{5A901983-BBCA-49FF-BA2E-1CCBA7EAFDBE}" destId="{79FFDA9B-FD67-47C8-9C1D-27E4CB9847A0}" srcOrd="0" destOrd="0" presId="urn:microsoft.com/office/officeart/2005/8/layout/hList1"/>
    <dgm:cxn modelId="{2BC2DCCF-0F79-4AAB-A21F-8C52D4C655F7}" type="presParOf" srcId="{5A901983-BBCA-49FF-BA2E-1CCBA7EAFDBE}" destId="{3FFCE653-7F2A-4CC2-B863-900E29080E2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C1D9504-44D1-451E-BAE4-31A9B8CA145D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1A14C98-770C-421E-A509-C9F262D97428}">
      <dgm:prSet custT="1"/>
      <dgm:spPr/>
      <dgm:t>
        <a:bodyPr/>
        <a:lstStyle/>
        <a:p>
          <a:pPr rtl="0"/>
          <a:r>
            <a:rPr lang="ru-RU" sz="1600" dirty="0"/>
            <a:t>- соблюдать агротехнику, в том числе выполнять мероприятия, предусмотренные технологической картой</a:t>
          </a:r>
        </a:p>
      </dgm:t>
    </dgm:pt>
    <dgm:pt modelId="{DDAE3106-26E5-4F77-A739-F4FB7DD92EF0}" type="parTrans" cxnId="{7B47195C-A140-4D4B-B6D2-DD54C86B82E8}">
      <dgm:prSet/>
      <dgm:spPr/>
      <dgm:t>
        <a:bodyPr/>
        <a:lstStyle/>
        <a:p>
          <a:endParaRPr lang="ru-RU"/>
        </a:p>
      </dgm:t>
    </dgm:pt>
    <dgm:pt modelId="{D16B09DE-63F7-4DC7-80EB-3A0ECE74B5FF}" type="sibTrans" cxnId="{7B47195C-A140-4D4B-B6D2-DD54C86B82E8}">
      <dgm:prSet/>
      <dgm:spPr/>
      <dgm:t>
        <a:bodyPr/>
        <a:lstStyle/>
        <a:p>
          <a:endParaRPr lang="ru-RU"/>
        </a:p>
      </dgm:t>
    </dgm:pt>
    <dgm:pt modelId="{93D150D1-B3DB-4149-ABCA-F4F1C68379E1}">
      <dgm:prSet custT="1"/>
      <dgm:spPr/>
      <dgm:t>
        <a:bodyPr/>
        <a:lstStyle/>
        <a:p>
          <a:pPr rtl="0"/>
          <a:r>
            <a:rPr lang="ru-RU" sz="1600" dirty="0"/>
            <a:t>- согласовать со Страховщиком внесение изменений в технологическую карту</a:t>
          </a:r>
          <a:endParaRPr lang="ru-RU" sz="1600" dirty="0">
            <a:solidFill>
              <a:schemeClr val="tx1"/>
            </a:solidFill>
          </a:endParaRPr>
        </a:p>
      </dgm:t>
    </dgm:pt>
    <dgm:pt modelId="{22EFAC34-AB08-4413-B18E-B55423AF950C}" type="parTrans" cxnId="{3E1E0F9B-6024-489D-9A37-9BDB09F653F9}">
      <dgm:prSet/>
      <dgm:spPr/>
      <dgm:t>
        <a:bodyPr/>
        <a:lstStyle/>
        <a:p>
          <a:endParaRPr lang="ru-RU"/>
        </a:p>
      </dgm:t>
    </dgm:pt>
    <dgm:pt modelId="{6CE5BD64-692B-4C5B-A2D6-C39D1C90A4E7}" type="sibTrans" cxnId="{3E1E0F9B-6024-489D-9A37-9BDB09F653F9}">
      <dgm:prSet/>
      <dgm:spPr/>
      <dgm:t>
        <a:bodyPr/>
        <a:lstStyle/>
        <a:p>
          <a:endParaRPr lang="ru-RU"/>
        </a:p>
      </dgm:t>
    </dgm:pt>
    <dgm:pt modelId="{708E6D26-6F12-4259-8AD8-71586A823797}">
      <dgm:prSet custT="1"/>
      <dgm:spPr/>
      <dgm:t>
        <a:bodyPr/>
        <a:lstStyle/>
        <a:p>
          <a:pPr rtl="0"/>
          <a:r>
            <a:rPr lang="ru-RU" sz="1600" dirty="0">
              <a:solidFill>
                <a:schemeClr val="tx1"/>
              </a:solidFill>
            </a:rPr>
            <a:t>- предоставить Страховщику возможность произвести осмотр посевных площадей;</a:t>
          </a:r>
        </a:p>
        <a:p>
          <a:pPr rtl="0"/>
          <a:r>
            <a:rPr lang="ru-RU" sz="1600" dirty="0">
              <a:solidFill>
                <a:schemeClr val="tx1"/>
              </a:solidFill>
            </a:rPr>
            <a:t>- участвовать в осмотре.</a:t>
          </a:r>
        </a:p>
      </dgm:t>
    </dgm:pt>
    <dgm:pt modelId="{D79C7C86-CD48-48EE-A3E7-1BED74E0B39B}" type="parTrans" cxnId="{12996236-A04B-4428-8792-89F954DF000F}">
      <dgm:prSet/>
      <dgm:spPr/>
      <dgm:t>
        <a:bodyPr/>
        <a:lstStyle/>
        <a:p>
          <a:endParaRPr lang="ru-RU"/>
        </a:p>
      </dgm:t>
    </dgm:pt>
    <dgm:pt modelId="{D1FCA0BB-4165-49E0-9D9A-3F19D8198557}" type="sibTrans" cxnId="{12996236-A04B-4428-8792-89F954DF000F}">
      <dgm:prSet/>
      <dgm:spPr/>
      <dgm:t>
        <a:bodyPr/>
        <a:lstStyle/>
        <a:p>
          <a:endParaRPr lang="ru-RU"/>
        </a:p>
      </dgm:t>
    </dgm:pt>
    <dgm:pt modelId="{8B5BCACD-2358-4098-8019-21ECA39C7387}" type="pres">
      <dgm:prSet presAssocID="{8C1D9504-44D1-451E-BAE4-31A9B8CA145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2BCB953-3EF9-449A-A7CD-B33A964CD272}" type="pres">
      <dgm:prSet presAssocID="{11A14C98-770C-421E-A509-C9F262D97428}" presName="composite" presStyleCnt="0"/>
      <dgm:spPr/>
    </dgm:pt>
    <dgm:pt modelId="{8261152D-9CA2-4DB3-A020-B1E139FC37AE}" type="pres">
      <dgm:prSet presAssocID="{11A14C98-770C-421E-A509-C9F262D97428}" presName="rect1" presStyleLbl="trAlignAcc1" presStyleIdx="0" presStyleCnt="3" custScaleX="69614" custScaleY="113453" custLinFactNeighborX="-4499" custLinFactNeighborY="-132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275891-D2AB-4A93-878C-7F1D39429291}" type="pres">
      <dgm:prSet presAssocID="{11A14C98-770C-421E-A509-C9F262D97428}" presName="rect2" presStyleLbl="fgImgPlace1" presStyleIdx="0" presStyleCnt="3" custScaleX="113052" custScaleY="98536" custLinFactNeighborX="19980" custLinFactNeighborY="-9789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8ED2A8B-F207-409E-9FB2-1B1BC487AA45}" type="pres">
      <dgm:prSet presAssocID="{D16B09DE-63F7-4DC7-80EB-3A0ECE74B5FF}" presName="sibTrans" presStyleCnt="0"/>
      <dgm:spPr/>
    </dgm:pt>
    <dgm:pt modelId="{88C7481A-5827-4F7A-9C97-8DF2EE6BB9B4}" type="pres">
      <dgm:prSet presAssocID="{93D150D1-B3DB-4149-ABCA-F4F1C68379E1}" presName="composite" presStyleCnt="0"/>
      <dgm:spPr/>
    </dgm:pt>
    <dgm:pt modelId="{60AEFB9C-BFB9-4414-816C-7865E2C65EB0}" type="pres">
      <dgm:prSet presAssocID="{93D150D1-B3DB-4149-ABCA-F4F1C68379E1}" presName="rect1" presStyleLbl="trAlignAcc1" presStyleIdx="1" presStyleCnt="3" custScaleX="70881" custScaleY="129011" custLinFactNeighborX="-7120" custLinFactNeighborY="-158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B04241-47CA-4E47-8BEC-2FE8B12BB3D2}" type="pres">
      <dgm:prSet presAssocID="{93D150D1-B3DB-4149-ABCA-F4F1C68379E1}" presName="rect2" presStyleLbl="fgImgPlace1" presStyleIdx="1" presStyleCnt="3" custScaleX="113168" custScaleY="98536" custLinFactNeighborY="-11498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0FD60C2-A78B-4B8B-9659-6992A86682E1}" type="pres">
      <dgm:prSet presAssocID="{6CE5BD64-692B-4C5B-A2D6-C39D1C90A4E7}" presName="sibTrans" presStyleCnt="0"/>
      <dgm:spPr/>
    </dgm:pt>
    <dgm:pt modelId="{713D3DB1-C000-46A9-882C-F2551779104A}" type="pres">
      <dgm:prSet presAssocID="{708E6D26-6F12-4259-8AD8-71586A823797}" presName="composite" presStyleCnt="0"/>
      <dgm:spPr/>
    </dgm:pt>
    <dgm:pt modelId="{40F9D1F1-11D7-4CC8-B464-C62B4E58C750}" type="pres">
      <dgm:prSet presAssocID="{708E6D26-6F12-4259-8AD8-71586A823797}" presName="rect1" presStyleLbl="trAlignAcc1" presStyleIdx="2" presStyleCnt="3" custScaleX="81925" custScaleY="100740" custLinFactNeighborX="-396" custLinFactNeighborY="-113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24E5CF-5FF1-4A90-81A0-58CF6301AA80}" type="pres">
      <dgm:prSet presAssocID="{708E6D26-6F12-4259-8AD8-71586A823797}" presName="rect2" presStyleLbl="fgImgPlace1" presStyleIdx="2" presStyleCnt="3" custScaleX="171315" custScaleY="98536" custLinFactNeighborX="7419" custLinFactNeighborY="-5591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BA0DA455-E74E-4490-8F52-ADBAC9CE033E}" type="presOf" srcId="{708E6D26-6F12-4259-8AD8-71586A823797}" destId="{40F9D1F1-11D7-4CC8-B464-C62B4E58C750}" srcOrd="0" destOrd="0" presId="urn:microsoft.com/office/officeart/2008/layout/PictureStrips"/>
    <dgm:cxn modelId="{12996236-A04B-4428-8792-89F954DF000F}" srcId="{8C1D9504-44D1-451E-BAE4-31A9B8CA145D}" destId="{708E6D26-6F12-4259-8AD8-71586A823797}" srcOrd="2" destOrd="0" parTransId="{D79C7C86-CD48-48EE-A3E7-1BED74E0B39B}" sibTransId="{D1FCA0BB-4165-49E0-9D9A-3F19D8198557}"/>
    <dgm:cxn modelId="{3E1E0F9B-6024-489D-9A37-9BDB09F653F9}" srcId="{8C1D9504-44D1-451E-BAE4-31A9B8CA145D}" destId="{93D150D1-B3DB-4149-ABCA-F4F1C68379E1}" srcOrd="1" destOrd="0" parTransId="{22EFAC34-AB08-4413-B18E-B55423AF950C}" sibTransId="{6CE5BD64-692B-4C5B-A2D6-C39D1C90A4E7}"/>
    <dgm:cxn modelId="{4A0811BE-73BE-43FE-A0E1-95D6AE7ADD95}" type="presOf" srcId="{11A14C98-770C-421E-A509-C9F262D97428}" destId="{8261152D-9CA2-4DB3-A020-B1E139FC37AE}" srcOrd="0" destOrd="0" presId="urn:microsoft.com/office/officeart/2008/layout/PictureStrips"/>
    <dgm:cxn modelId="{760C78E0-DE29-47A4-B022-40B48BBD2BDF}" type="presOf" srcId="{93D150D1-B3DB-4149-ABCA-F4F1C68379E1}" destId="{60AEFB9C-BFB9-4414-816C-7865E2C65EB0}" srcOrd="0" destOrd="0" presId="urn:microsoft.com/office/officeart/2008/layout/PictureStrips"/>
    <dgm:cxn modelId="{7B47195C-A140-4D4B-B6D2-DD54C86B82E8}" srcId="{8C1D9504-44D1-451E-BAE4-31A9B8CA145D}" destId="{11A14C98-770C-421E-A509-C9F262D97428}" srcOrd="0" destOrd="0" parTransId="{DDAE3106-26E5-4F77-A739-F4FB7DD92EF0}" sibTransId="{D16B09DE-63F7-4DC7-80EB-3A0ECE74B5FF}"/>
    <dgm:cxn modelId="{2EBFBE26-B767-434D-9E3A-F9A70B003EAC}" type="presOf" srcId="{8C1D9504-44D1-451E-BAE4-31A9B8CA145D}" destId="{8B5BCACD-2358-4098-8019-21ECA39C7387}" srcOrd="0" destOrd="0" presId="urn:microsoft.com/office/officeart/2008/layout/PictureStrips"/>
    <dgm:cxn modelId="{07EAD123-6BD8-4E80-BF7E-CBB39C776528}" type="presParOf" srcId="{8B5BCACD-2358-4098-8019-21ECA39C7387}" destId="{22BCB953-3EF9-449A-A7CD-B33A964CD272}" srcOrd="0" destOrd="0" presId="urn:microsoft.com/office/officeart/2008/layout/PictureStrips"/>
    <dgm:cxn modelId="{A4553A7C-4527-4011-B1DD-571967D573A5}" type="presParOf" srcId="{22BCB953-3EF9-449A-A7CD-B33A964CD272}" destId="{8261152D-9CA2-4DB3-A020-B1E139FC37AE}" srcOrd="0" destOrd="0" presId="urn:microsoft.com/office/officeart/2008/layout/PictureStrips"/>
    <dgm:cxn modelId="{7ACF21A0-8908-4147-87B3-5A77846AD6CB}" type="presParOf" srcId="{22BCB953-3EF9-449A-A7CD-B33A964CD272}" destId="{0E275891-D2AB-4A93-878C-7F1D39429291}" srcOrd="1" destOrd="0" presId="urn:microsoft.com/office/officeart/2008/layout/PictureStrips"/>
    <dgm:cxn modelId="{177A3904-0D33-4B2A-B28E-48A224AF3D64}" type="presParOf" srcId="{8B5BCACD-2358-4098-8019-21ECA39C7387}" destId="{58ED2A8B-F207-409E-9FB2-1B1BC487AA45}" srcOrd="1" destOrd="0" presId="urn:microsoft.com/office/officeart/2008/layout/PictureStrips"/>
    <dgm:cxn modelId="{3A2091D0-F5B2-4517-BB0B-8D578A538FF6}" type="presParOf" srcId="{8B5BCACD-2358-4098-8019-21ECA39C7387}" destId="{88C7481A-5827-4F7A-9C97-8DF2EE6BB9B4}" srcOrd="2" destOrd="0" presId="urn:microsoft.com/office/officeart/2008/layout/PictureStrips"/>
    <dgm:cxn modelId="{172A663F-8EE8-4B41-B8A4-673D40D802DD}" type="presParOf" srcId="{88C7481A-5827-4F7A-9C97-8DF2EE6BB9B4}" destId="{60AEFB9C-BFB9-4414-816C-7865E2C65EB0}" srcOrd="0" destOrd="0" presId="urn:microsoft.com/office/officeart/2008/layout/PictureStrips"/>
    <dgm:cxn modelId="{715055FD-9D75-471D-960A-55FC3135A398}" type="presParOf" srcId="{88C7481A-5827-4F7A-9C97-8DF2EE6BB9B4}" destId="{A0B04241-47CA-4E47-8BEC-2FE8B12BB3D2}" srcOrd="1" destOrd="0" presId="urn:microsoft.com/office/officeart/2008/layout/PictureStrips"/>
    <dgm:cxn modelId="{D43C5FD9-A07C-45C3-AAF7-5B40186A5082}" type="presParOf" srcId="{8B5BCACD-2358-4098-8019-21ECA39C7387}" destId="{20FD60C2-A78B-4B8B-9659-6992A86682E1}" srcOrd="3" destOrd="0" presId="urn:microsoft.com/office/officeart/2008/layout/PictureStrips"/>
    <dgm:cxn modelId="{016FDAA4-01C8-48D8-9E85-B2BB83C44578}" type="presParOf" srcId="{8B5BCACD-2358-4098-8019-21ECA39C7387}" destId="{713D3DB1-C000-46A9-882C-F2551779104A}" srcOrd="4" destOrd="0" presId="urn:microsoft.com/office/officeart/2008/layout/PictureStrips"/>
    <dgm:cxn modelId="{50D83626-C68E-4ECF-BBF0-D9849DF061FD}" type="presParOf" srcId="{713D3DB1-C000-46A9-882C-F2551779104A}" destId="{40F9D1F1-11D7-4CC8-B464-C62B4E58C750}" srcOrd="0" destOrd="0" presId="urn:microsoft.com/office/officeart/2008/layout/PictureStrips"/>
    <dgm:cxn modelId="{4948FAF8-C57B-47FC-8C4F-AECE44AB7E4B}" type="presParOf" srcId="{713D3DB1-C000-46A9-882C-F2551779104A}" destId="{7424E5CF-5FF1-4A90-81A0-58CF6301AA80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7461028-F6BA-4FC1-BACD-0E111172115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A09BEC-59DD-44C2-9854-9F65A9BF8A38}">
      <dgm:prSet phldrT="[Текст]"/>
      <dgm:spPr/>
      <dgm:t>
        <a:bodyPr/>
        <a:lstStyle/>
        <a:p>
          <a:r>
            <a:rPr lang="ru-RU" dirty="0" smtClean="0"/>
            <a:t>Единые правила страхования, согласованные с Минсельхозом, Минфином и Банком России</a:t>
          </a:r>
          <a:endParaRPr lang="ru-RU" dirty="0"/>
        </a:p>
      </dgm:t>
    </dgm:pt>
    <dgm:pt modelId="{CB41360F-E99F-40AC-ABFD-E7F26616CF2A}" type="parTrans" cxnId="{05F1B18C-6C2E-43E0-A59C-BCD4EBE1A1DE}">
      <dgm:prSet/>
      <dgm:spPr/>
      <dgm:t>
        <a:bodyPr/>
        <a:lstStyle/>
        <a:p>
          <a:endParaRPr lang="ru-RU"/>
        </a:p>
      </dgm:t>
    </dgm:pt>
    <dgm:pt modelId="{F683F60B-28D0-4EF3-A8E8-AE3500664668}" type="sibTrans" cxnId="{05F1B18C-6C2E-43E0-A59C-BCD4EBE1A1DE}">
      <dgm:prSet/>
      <dgm:spPr/>
      <dgm:t>
        <a:bodyPr/>
        <a:lstStyle/>
        <a:p>
          <a:endParaRPr lang="ru-RU"/>
        </a:p>
      </dgm:t>
    </dgm:pt>
    <dgm:pt modelId="{18FF3EE5-0110-4848-81F2-011C8CAB48A3}">
      <dgm:prSet phldrT="[Текст]"/>
      <dgm:spPr/>
      <dgm:t>
        <a:bodyPr/>
        <a:lstStyle/>
        <a:p>
          <a:r>
            <a:rPr lang="ru-RU" dirty="0" smtClean="0"/>
            <a:t>50% страховой премии субсидируется государством</a:t>
          </a:r>
          <a:endParaRPr lang="ru-RU" dirty="0"/>
        </a:p>
      </dgm:t>
    </dgm:pt>
    <dgm:pt modelId="{6383EA3B-4877-475D-9E90-F727377FD7B5}" type="parTrans" cxnId="{6C55696A-698E-4A20-BAF4-AFD876835B15}">
      <dgm:prSet/>
      <dgm:spPr/>
      <dgm:t>
        <a:bodyPr/>
        <a:lstStyle/>
        <a:p>
          <a:endParaRPr lang="ru-RU"/>
        </a:p>
      </dgm:t>
    </dgm:pt>
    <dgm:pt modelId="{1155CAD4-7FDD-4AD7-AED5-A636B6FA770E}" type="sibTrans" cxnId="{6C55696A-698E-4A20-BAF4-AFD876835B15}">
      <dgm:prSet/>
      <dgm:spPr/>
      <dgm:t>
        <a:bodyPr/>
        <a:lstStyle/>
        <a:p>
          <a:endParaRPr lang="ru-RU"/>
        </a:p>
      </dgm:t>
    </dgm:pt>
    <dgm:pt modelId="{55C8A666-CF5C-490B-967E-DAF0EEA240C1}">
      <dgm:prSet phldrT="[Текст]"/>
      <dgm:spPr/>
      <dgm:t>
        <a:bodyPr/>
        <a:lstStyle/>
        <a:p>
          <a:r>
            <a:rPr lang="ru-RU" dirty="0" smtClean="0"/>
            <a:t>Гарантии получения страховой выплаты в случае банкротства страховщика</a:t>
          </a:r>
          <a:endParaRPr lang="ru-RU" dirty="0"/>
        </a:p>
      </dgm:t>
    </dgm:pt>
    <dgm:pt modelId="{69335860-575B-457B-A793-2A39236B4902}" type="parTrans" cxnId="{6C9A1B9D-7694-4E0F-BC3A-C11EEA7FDA6B}">
      <dgm:prSet/>
      <dgm:spPr/>
      <dgm:t>
        <a:bodyPr/>
        <a:lstStyle/>
        <a:p>
          <a:endParaRPr lang="ru-RU"/>
        </a:p>
      </dgm:t>
    </dgm:pt>
    <dgm:pt modelId="{D4F210E1-6DEB-4852-8837-240432BA2F2A}" type="sibTrans" cxnId="{6C9A1B9D-7694-4E0F-BC3A-C11EEA7FDA6B}">
      <dgm:prSet/>
      <dgm:spPr/>
      <dgm:t>
        <a:bodyPr/>
        <a:lstStyle/>
        <a:p>
          <a:endParaRPr lang="ru-RU"/>
        </a:p>
      </dgm:t>
    </dgm:pt>
    <dgm:pt modelId="{95B6D627-08DB-4EB0-B31C-51A6105D95CD}">
      <dgm:prSet phldrT="[Текст]"/>
      <dgm:spPr/>
      <dgm:t>
        <a:bodyPr/>
        <a:lstStyle/>
        <a:p>
          <a:r>
            <a:rPr lang="ru-RU" dirty="0" smtClean="0"/>
            <a:t>Повышенная погектарная поддержка для застрахованных аграриев (+20%) – малых форм хозяйствования</a:t>
          </a:r>
          <a:endParaRPr lang="ru-RU" dirty="0"/>
        </a:p>
      </dgm:t>
    </dgm:pt>
    <dgm:pt modelId="{5C8E3916-52F0-4C4A-B410-79C960291F06}" type="parTrans" cxnId="{CABA2E68-AA6E-42FF-BE21-F58E8C62A89C}">
      <dgm:prSet/>
      <dgm:spPr/>
      <dgm:t>
        <a:bodyPr/>
        <a:lstStyle/>
        <a:p>
          <a:endParaRPr lang="ru-RU"/>
        </a:p>
      </dgm:t>
    </dgm:pt>
    <dgm:pt modelId="{1CDB2210-86C1-4D83-AD06-ED3DDD846307}" type="sibTrans" cxnId="{CABA2E68-AA6E-42FF-BE21-F58E8C62A89C}">
      <dgm:prSet/>
      <dgm:spPr/>
      <dgm:t>
        <a:bodyPr/>
        <a:lstStyle/>
        <a:p>
          <a:endParaRPr lang="ru-RU"/>
        </a:p>
      </dgm:t>
    </dgm:pt>
    <dgm:pt modelId="{5CBC3268-DB42-4009-B401-379CED94B151}">
      <dgm:prSet phldrT="[Текст]"/>
      <dgm:spPr/>
      <dgm:t>
        <a:bodyPr/>
        <a:lstStyle/>
        <a:p>
          <a:r>
            <a:rPr lang="ru-RU" dirty="0" smtClean="0"/>
            <a:t>Иные стимулирующие меры устанавливаются регионами</a:t>
          </a:r>
          <a:endParaRPr lang="ru-RU" dirty="0"/>
        </a:p>
      </dgm:t>
    </dgm:pt>
    <dgm:pt modelId="{7E1287A1-AED1-4FF2-8AE3-7A8EA28E0F72}" type="parTrans" cxnId="{4D024BD7-EDFF-4F82-92E0-436A0F72879B}">
      <dgm:prSet/>
      <dgm:spPr/>
      <dgm:t>
        <a:bodyPr/>
        <a:lstStyle/>
        <a:p>
          <a:endParaRPr lang="ru-RU"/>
        </a:p>
      </dgm:t>
    </dgm:pt>
    <dgm:pt modelId="{DFB508DE-77A0-4E0D-B488-B4769F7E086C}" type="sibTrans" cxnId="{4D024BD7-EDFF-4F82-92E0-436A0F72879B}">
      <dgm:prSet/>
      <dgm:spPr/>
      <dgm:t>
        <a:bodyPr/>
        <a:lstStyle/>
        <a:p>
          <a:endParaRPr lang="ru-RU"/>
        </a:p>
      </dgm:t>
    </dgm:pt>
    <dgm:pt modelId="{0976A324-5BDF-49C6-B9CB-E05D6FAABEB4}">
      <dgm:prSet phldrT="[Текст]"/>
      <dgm:spPr/>
      <dgm:t>
        <a:bodyPr/>
        <a:lstStyle/>
        <a:p>
          <a:r>
            <a:rPr lang="ru-RU" dirty="0" smtClean="0"/>
            <a:t>Возможность получения данных космомониторинга на безвозмездной основе</a:t>
          </a:r>
          <a:endParaRPr lang="ru-RU" dirty="0"/>
        </a:p>
      </dgm:t>
    </dgm:pt>
    <dgm:pt modelId="{17354E0F-209F-4D4C-B036-E5BA581D469A}" type="parTrans" cxnId="{99AD03AD-95F1-4B53-9B8B-453A07F8AD73}">
      <dgm:prSet/>
      <dgm:spPr/>
      <dgm:t>
        <a:bodyPr/>
        <a:lstStyle/>
        <a:p>
          <a:endParaRPr lang="ru-RU"/>
        </a:p>
      </dgm:t>
    </dgm:pt>
    <dgm:pt modelId="{04BB8870-5526-4E8A-8FFC-9BC7FCE660B0}" type="sibTrans" cxnId="{99AD03AD-95F1-4B53-9B8B-453A07F8AD73}">
      <dgm:prSet/>
      <dgm:spPr/>
      <dgm:t>
        <a:bodyPr/>
        <a:lstStyle/>
        <a:p>
          <a:endParaRPr lang="ru-RU"/>
        </a:p>
      </dgm:t>
    </dgm:pt>
    <dgm:pt modelId="{04AB67B5-207C-4BAA-899C-339791263444}" type="pres">
      <dgm:prSet presAssocID="{47461028-F6BA-4FC1-BACD-0E111172115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F06CB8B-4B88-4F01-B441-31FB5F312C8D}" type="pres">
      <dgm:prSet presAssocID="{47461028-F6BA-4FC1-BACD-0E111172115B}" presName="Name1" presStyleCnt="0"/>
      <dgm:spPr/>
    </dgm:pt>
    <dgm:pt modelId="{59E93742-DBD6-4B27-A2B3-D25B720C163A}" type="pres">
      <dgm:prSet presAssocID="{47461028-F6BA-4FC1-BACD-0E111172115B}" presName="cycle" presStyleCnt="0"/>
      <dgm:spPr/>
    </dgm:pt>
    <dgm:pt modelId="{E98B4579-4DF1-4CA2-BCD0-EB777E12509F}" type="pres">
      <dgm:prSet presAssocID="{47461028-F6BA-4FC1-BACD-0E111172115B}" presName="srcNode" presStyleLbl="node1" presStyleIdx="0" presStyleCnt="6"/>
      <dgm:spPr/>
    </dgm:pt>
    <dgm:pt modelId="{83C75C58-E40E-4657-B431-1ECBF0F49250}" type="pres">
      <dgm:prSet presAssocID="{47461028-F6BA-4FC1-BACD-0E111172115B}" presName="conn" presStyleLbl="parChTrans1D2" presStyleIdx="0" presStyleCnt="1"/>
      <dgm:spPr/>
      <dgm:t>
        <a:bodyPr/>
        <a:lstStyle/>
        <a:p>
          <a:endParaRPr lang="ru-RU"/>
        </a:p>
      </dgm:t>
    </dgm:pt>
    <dgm:pt modelId="{25AF3589-93EA-419C-A5AD-E19EF02B705A}" type="pres">
      <dgm:prSet presAssocID="{47461028-F6BA-4FC1-BACD-0E111172115B}" presName="extraNode" presStyleLbl="node1" presStyleIdx="0" presStyleCnt="6"/>
      <dgm:spPr/>
    </dgm:pt>
    <dgm:pt modelId="{98A27E0A-D903-467F-9B66-B430D3A92768}" type="pres">
      <dgm:prSet presAssocID="{47461028-F6BA-4FC1-BACD-0E111172115B}" presName="dstNode" presStyleLbl="node1" presStyleIdx="0" presStyleCnt="6"/>
      <dgm:spPr/>
    </dgm:pt>
    <dgm:pt modelId="{B6C7E053-D9F9-4B86-88E1-4D6B8CA614FA}" type="pres">
      <dgm:prSet presAssocID="{CAA09BEC-59DD-44C2-9854-9F65A9BF8A38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72A1D6-88B7-40B2-B33E-A441B7F93FBB}" type="pres">
      <dgm:prSet presAssocID="{CAA09BEC-59DD-44C2-9854-9F65A9BF8A38}" presName="accent_1" presStyleCnt="0"/>
      <dgm:spPr/>
    </dgm:pt>
    <dgm:pt modelId="{5D0A2ABE-6A8A-4A43-9148-ABA92C25A461}" type="pres">
      <dgm:prSet presAssocID="{CAA09BEC-59DD-44C2-9854-9F65A9BF8A38}" presName="accentRepeatNode" presStyleLbl="solidFgAcc1" presStyleIdx="0" presStyleCnt="6"/>
      <dgm:spPr/>
    </dgm:pt>
    <dgm:pt modelId="{4D8AC629-F223-42DB-B153-902CC57F0D06}" type="pres">
      <dgm:prSet presAssocID="{18FF3EE5-0110-4848-81F2-011C8CAB48A3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61BAEF-5A21-46CE-85B7-75E068890358}" type="pres">
      <dgm:prSet presAssocID="{18FF3EE5-0110-4848-81F2-011C8CAB48A3}" presName="accent_2" presStyleCnt="0"/>
      <dgm:spPr/>
    </dgm:pt>
    <dgm:pt modelId="{B2F482FA-09E3-4B53-B6AA-3E9B1E7DC587}" type="pres">
      <dgm:prSet presAssocID="{18FF3EE5-0110-4848-81F2-011C8CAB48A3}" presName="accentRepeatNode" presStyleLbl="solidFgAcc1" presStyleIdx="1" presStyleCnt="6"/>
      <dgm:spPr/>
    </dgm:pt>
    <dgm:pt modelId="{D7C5EDA5-3B0C-4374-8D71-B0FE7DE8CDE6}" type="pres">
      <dgm:prSet presAssocID="{55C8A666-CF5C-490B-967E-DAF0EEA240C1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393837-9F04-4FDA-9BBB-4B3B3B9E6C11}" type="pres">
      <dgm:prSet presAssocID="{55C8A666-CF5C-490B-967E-DAF0EEA240C1}" presName="accent_3" presStyleCnt="0"/>
      <dgm:spPr/>
    </dgm:pt>
    <dgm:pt modelId="{9E6E2C97-036C-4D89-9407-CC05B435791B}" type="pres">
      <dgm:prSet presAssocID="{55C8A666-CF5C-490B-967E-DAF0EEA240C1}" presName="accentRepeatNode" presStyleLbl="solidFgAcc1" presStyleIdx="2" presStyleCnt="6"/>
      <dgm:spPr/>
    </dgm:pt>
    <dgm:pt modelId="{EB2C3D4E-8D8F-4668-9B73-0854D0D2043D}" type="pres">
      <dgm:prSet presAssocID="{95B6D627-08DB-4EB0-B31C-51A6105D95CD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557542-7288-4A61-B695-274B88A3AF50}" type="pres">
      <dgm:prSet presAssocID="{95B6D627-08DB-4EB0-B31C-51A6105D95CD}" presName="accent_4" presStyleCnt="0"/>
      <dgm:spPr/>
    </dgm:pt>
    <dgm:pt modelId="{1148120C-9FD7-45D0-853F-E9719BBA756E}" type="pres">
      <dgm:prSet presAssocID="{95B6D627-08DB-4EB0-B31C-51A6105D95CD}" presName="accentRepeatNode" presStyleLbl="solidFgAcc1" presStyleIdx="3" presStyleCnt="6"/>
      <dgm:spPr/>
    </dgm:pt>
    <dgm:pt modelId="{1FB4306A-1834-46BA-A0DE-05036778AF6A}" type="pres">
      <dgm:prSet presAssocID="{0976A324-5BDF-49C6-B9CB-E05D6FAABEB4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A5EFC9-F231-4CD2-B01A-26E356A7336B}" type="pres">
      <dgm:prSet presAssocID="{0976A324-5BDF-49C6-B9CB-E05D6FAABEB4}" presName="accent_5" presStyleCnt="0"/>
      <dgm:spPr/>
    </dgm:pt>
    <dgm:pt modelId="{C9A58C53-167F-4C1D-AA00-357DCA900737}" type="pres">
      <dgm:prSet presAssocID="{0976A324-5BDF-49C6-B9CB-E05D6FAABEB4}" presName="accentRepeatNode" presStyleLbl="solidFgAcc1" presStyleIdx="4" presStyleCnt="6"/>
      <dgm:spPr/>
    </dgm:pt>
    <dgm:pt modelId="{CE0A8716-8AF2-4F22-BBB1-ACDCDA4E02C5}" type="pres">
      <dgm:prSet presAssocID="{5CBC3268-DB42-4009-B401-379CED94B151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01DA07-0734-48A7-9D5F-58581EC4BBBF}" type="pres">
      <dgm:prSet presAssocID="{5CBC3268-DB42-4009-B401-379CED94B151}" presName="accent_6" presStyleCnt="0"/>
      <dgm:spPr/>
    </dgm:pt>
    <dgm:pt modelId="{7AC97511-B025-4A25-9F55-D68AA72CC643}" type="pres">
      <dgm:prSet presAssocID="{5CBC3268-DB42-4009-B401-379CED94B151}" presName="accentRepeatNode" presStyleLbl="solidFgAcc1" presStyleIdx="5" presStyleCnt="6"/>
      <dgm:spPr/>
    </dgm:pt>
  </dgm:ptLst>
  <dgm:cxnLst>
    <dgm:cxn modelId="{CABA2E68-AA6E-42FF-BE21-F58E8C62A89C}" srcId="{47461028-F6BA-4FC1-BACD-0E111172115B}" destId="{95B6D627-08DB-4EB0-B31C-51A6105D95CD}" srcOrd="3" destOrd="0" parTransId="{5C8E3916-52F0-4C4A-B410-79C960291F06}" sibTransId="{1CDB2210-86C1-4D83-AD06-ED3DDD846307}"/>
    <dgm:cxn modelId="{1A783DC5-F945-4E96-AF47-1093F682A273}" type="presOf" srcId="{47461028-F6BA-4FC1-BACD-0E111172115B}" destId="{04AB67B5-207C-4BAA-899C-339791263444}" srcOrd="0" destOrd="0" presId="urn:microsoft.com/office/officeart/2008/layout/VerticalCurvedList"/>
    <dgm:cxn modelId="{A0467CE1-648C-4052-96AC-4A1C011D7BBA}" type="presOf" srcId="{18FF3EE5-0110-4848-81F2-011C8CAB48A3}" destId="{4D8AC629-F223-42DB-B153-902CC57F0D06}" srcOrd="0" destOrd="0" presId="urn:microsoft.com/office/officeart/2008/layout/VerticalCurvedList"/>
    <dgm:cxn modelId="{2B025A62-89FC-4F57-BDCF-D492248020C1}" type="presOf" srcId="{95B6D627-08DB-4EB0-B31C-51A6105D95CD}" destId="{EB2C3D4E-8D8F-4668-9B73-0854D0D2043D}" srcOrd="0" destOrd="0" presId="urn:microsoft.com/office/officeart/2008/layout/VerticalCurvedList"/>
    <dgm:cxn modelId="{4D024BD7-EDFF-4F82-92E0-436A0F72879B}" srcId="{47461028-F6BA-4FC1-BACD-0E111172115B}" destId="{5CBC3268-DB42-4009-B401-379CED94B151}" srcOrd="5" destOrd="0" parTransId="{7E1287A1-AED1-4FF2-8AE3-7A8EA28E0F72}" sibTransId="{DFB508DE-77A0-4E0D-B488-B4769F7E086C}"/>
    <dgm:cxn modelId="{F1BFB6D3-C389-466E-82D2-BF7204DFC75E}" type="presOf" srcId="{55C8A666-CF5C-490B-967E-DAF0EEA240C1}" destId="{D7C5EDA5-3B0C-4374-8D71-B0FE7DE8CDE6}" srcOrd="0" destOrd="0" presId="urn:microsoft.com/office/officeart/2008/layout/VerticalCurvedList"/>
    <dgm:cxn modelId="{6C55696A-698E-4A20-BAF4-AFD876835B15}" srcId="{47461028-F6BA-4FC1-BACD-0E111172115B}" destId="{18FF3EE5-0110-4848-81F2-011C8CAB48A3}" srcOrd="1" destOrd="0" parTransId="{6383EA3B-4877-475D-9E90-F727377FD7B5}" sibTransId="{1155CAD4-7FDD-4AD7-AED5-A636B6FA770E}"/>
    <dgm:cxn modelId="{CA35E043-7A1C-4414-A54F-ECDEEA407205}" type="presOf" srcId="{CAA09BEC-59DD-44C2-9854-9F65A9BF8A38}" destId="{B6C7E053-D9F9-4B86-88E1-4D6B8CA614FA}" srcOrd="0" destOrd="0" presId="urn:microsoft.com/office/officeart/2008/layout/VerticalCurvedList"/>
    <dgm:cxn modelId="{99AD03AD-95F1-4B53-9B8B-453A07F8AD73}" srcId="{47461028-F6BA-4FC1-BACD-0E111172115B}" destId="{0976A324-5BDF-49C6-B9CB-E05D6FAABEB4}" srcOrd="4" destOrd="0" parTransId="{17354E0F-209F-4D4C-B036-E5BA581D469A}" sibTransId="{04BB8870-5526-4E8A-8FFC-9BC7FCE660B0}"/>
    <dgm:cxn modelId="{05F1B18C-6C2E-43E0-A59C-BCD4EBE1A1DE}" srcId="{47461028-F6BA-4FC1-BACD-0E111172115B}" destId="{CAA09BEC-59DD-44C2-9854-9F65A9BF8A38}" srcOrd="0" destOrd="0" parTransId="{CB41360F-E99F-40AC-ABFD-E7F26616CF2A}" sibTransId="{F683F60B-28D0-4EF3-A8E8-AE3500664668}"/>
    <dgm:cxn modelId="{6C9A1B9D-7694-4E0F-BC3A-C11EEA7FDA6B}" srcId="{47461028-F6BA-4FC1-BACD-0E111172115B}" destId="{55C8A666-CF5C-490B-967E-DAF0EEA240C1}" srcOrd="2" destOrd="0" parTransId="{69335860-575B-457B-A793-2A39236B4902}" sibTransId="{D4F210E1-6DEB-4852-8837-240432BA2F2A}"/>
    <dgm:cxn modelId="{55EA70A7-B55B-42E3-9E66-95B3B3A5CF59}" type="presOf" srcId="{F683F60B-28D0-4EF3-A8E8-AE3500664668}" destId="{83C75C58-E40E-4657-B431-1ECBF0F49250}" srcOrd="0" destOrd="0" presId="urn:microsoft.com/office/officeart/2008/layout/VerticalCurvedList"/>
    <dgm:cxn modelId="{615A72CB-9401-483C-962C-D16E9E130D1E}" type="presOf" srcId="{0976A324-5BDF-49C6-B9CB-E05D6FAABEB4}" destId="{1FB4306A-1834-46BA-A0DE-05036778AF6A}" srcOrd="0" destOrd="0" presId="urn:microsoft.com/office/officeart/2008/layout/VerticalCurvedList"/>
    <dgm:cxn modelId="{307EFE00-8D18-46C4-828E-7B68D235576E}" type="presOf" srcId="{5CBC3268-DB42-4009-B401-379CED94B151}" destId="{CE0A8716-8AF2-4F22-BBB1-ACDCDA4E02C5}" srcOrd="0" destOrd="0" presId="urn:microsoft.com/office/officeart/2008/layout/VerticalCurvedList"/>
    <dgm:cxn modelId="{D5F491F2-8DBD-4563-BF8D-015237B12B35}" type="presParOf" srcId="{04AB67B5-207C-4BAA-899C-339791263444}" destId="{FF06CB8B-4B88-4F01-B441-31FB5F312C8D}" srcOrd="0" destOrd="0" presId="urn:microsoft.com/office/officeart/2008/layout/VerticalCurvedList"/>
    <dgm:cxn modelId="{6E755BE3-1D60-45B6-855F-18D2218D3B84}" type="presParOf" srcId="{FF06CB8B-4B88-4F01-B441-31FB5F312C8D}" destId="{59E93742-DBD6-4B27-A2B3-D25B720C163A}" srcOrd="0" destOrd="0" presId="urn:microsoft.com/office/officeart/2008/layout/VerticalCurvedList"/>
    <dgm:cxn modelId="{AC565A33-D575-46B8-85BB-45799D27C6BF}" type="presParOf" srcId="{59E93742-DBD6-4B27-A2B3-D25B720C163A}" destId="{E98B4579-4DF1-4CA2-BCD0-EB777E12509F}" srcOrd="0" destOrd="0" presId="urn:microsoft.com/office/officeart/2008/layout/VerticalCurvedList"/>
    <dgm:cxn modelId="{8635E2CD-E5B6-4669-BF74-4B122087FEE2}" type="presParOf" srcId="{59E93742-DBD6-4B27-A2B3-D25B720C163A}" destId="{83C75C58-E40E-4657-B431-1ECBF0F49250}" srcOrd="1" destOrd="0" presId="urn:microsoft.com/office/officeart/2008/layout/VerticalCurvedList"/>
    <dgm:cxn modelId="{626D74C3-8B36-429B-A489-D31DADCE9913}" type="presParOf" srcId="{59E93742-DBD6-4B27-A2B3-D25B720C163A}" destId="{25AF3589-93EA-419C-A5AD-E19EF02B705A}" srcOrd="2" destOrd="0" presId="urn:microsoft.com/office/officeart/2008/layout/VerticalCurvedList"/>
    <dgm:cxn modelId="{7CDC9528-D96B-43F5-A703-CD8CD28E069C}" type="presParOf" srcId="{59E93742-DBD6-4B27-A2B3-D25B720C163A}" destId="{98A27E0A-D903-467F-9B66-B430D3A92768}" srcOrd="3" destOrd="0" presId="urn:microsoft.com/office/officeart/2008/layout/VerticalCurvedList"/>
    <dgm:cxn modelId="{3766AB72-1051-4993-85E5-4B3CC392B836}" type="presParOf" srcId="{FF06CB8B-4B88-4F01-B441-31FB5F312C8D}" destId="{B6C7E053-D9F9-4B86-88E1-4D6B8CA614FA}" srcOrd="1" destOrd="0" presId="urn:microsoft.com/office/officeart/2008/layout/VerticalCurvedList"/>
    <dgm:cxn modelId="{EEAD24EF-EE24-438D-A19B-CFB60AB285BB}" type="presParOf" srcId="{FF06CB8B-4B88-4F01-B441-31FB5F312C8D}" destId="{0072A1D6-88B7-40B2-B33E-A441B7F93FBB}" srcOrd="2" destOrd="0" presId="urn:microsoft.com/office/officeart/2008/layout/VerticalCurvedList"/>
    <dgm:cxn modelId="{5022B261-9627-4E5E-91E6-7770CA22CCE1}" type="presParOf" srcId="{0072A1D6-88B7-40B2-B33E-A441B7F93FBB}" destId="{5D0A2ABE-6A8A-4A43-9148-ABA92C25A461}" srcOrd="0" destOrd="0" presId="urn:microsoft.com/office/officeart/2008/layout/VerticalCurvedList"/>
    <dgm:cxn modelId="{4117E1FF-2F78-4D03-9FC6-6505A4A324E4}" type="presParOf" srcId="{FF06CB8B-4B88-4F01-B441-31FB5F312C8D}" destId="{4D8AC629-F223-42DB-B153-902CC57F0D06}" srcOrd="3" destOrd="0" presId="urn:microsoft.com/office/officeart/2008/layout/VerticalCurvedList"/>
    <dgm:cxn modelId="{3F199742-D426-4BCA-B88A-50CF1366D619}" type="presParOf" srcId="{FF06CB8B-4B88-4F01-B441-31FB5F312C8D}" destId="{2361BAEF-5A21-46CE-85B7-75E068890358}" srcOrd="4" destOrd="0" presId="urn:microsoft.com/office/officeart/2008/layout/VerticalCurvedList"/>
    <dgm:cxn modelId="{51844B87-C671-4FBE-8CB7-A3AE3ED8D1FD}" type="presParOf" srcId="{2361BAEF-5A21-46CE-85B7-75E068890358}" destId="{B2F482FA-09E3-4B53-B6AA-3E9B1E7DC587}" srcOrd="0" destOrd="0" presId="urn:microsoft.com/office/officeart/2008/layout/VerticalCurvedList"/>
    <dgm:cxn modelId="{CDB4315C-F839-41C2-809F-AB626D68424B}" type="presParOf" srcId="{FF06CB8B-4B88-4F01-B441-31FB5F312C8D}" destId="{D7C5EDA5-3B0C-4374-8D71-B0FE7DE8CDE6}" srcOrd="5" destOrd="0" presId="urn:microsoft.com/office/officeart/2008/layout/VerticalCurvedList"/>
    <dgm:cxn modelId="{2D435DBB-F2D8-44D1-9897-0A4A8B365B1F}" type="presParOf" srcId="{FF06CB8B-4B88-4F01-B441-31FB5F312C8D}" destId="{78393837-9F04-4FDA-9BBB-4B3B3B9E6C11}" srcOrd="6" destOrd="0" presId="urn:microsoft.com/office/officeart/2008/layout/VerticalCurvedList"/>
    <dgm:cxn modelId="{E75547F9-A45E-4761-8894-20ACEEF1B59F}" type="presParOf" srcId="{78393837-9F04-4FDA-9BBB-4B3B3B9E6C11}" destId="{9E6E2C97-036C-4D89-9407-CC05B435791B}" srcOrd="0" destOrd="0" presId="urn:microsoft.com/office/officeart/2008/layout/VerticalCurvedList"/>
    <dgm:cxn modelId="{543452ED-6FBC-48FC-B6F6-A2CA10AB0F33}" type="presParOf" srcId="{FF06CB8B-4B88-4F01-B441-31FB5F312C8D}" destId="{EB2C3D4E-8D8F-4668-9B73-0854D0D2043D}" srcOrd="7" destOrd="0" presId="urn:microsoft.com/office/officeart/2008/layout/VerticalCurvedList"/>
    <dgm:cxn modelId="{E543E670-BF7D-4575-81B3-52C9FD60FE9D}" type="presParOf" srcId="{FF06CB8B-4B88-4F01-B441-31FB5F312C8D}" destId="{02557542-7288-4A61-B695-274B88A3AF50}" srcOrd="8" destOrd="0" presId="urn:microsoft.com/office/officeart/2008/layout/VerticalCurvedList"/>
    <dgm:cxn modelId="{591D9555-DB07-4DF3-99ED-01851CFC3A04}" type="presParOf" srcId="{02557542-7288-4A61-B695-274B88A3AF50}" destId="{1148120C-9FD7-45D0-853F-E9719BBA756E}" srcOrd="0" destOrd="0" presId="urn:microsoft.com/office/officeart/2008/layout/VerticalCurvedList"/>
    <dgm:cxn modelId="{87CE7ED7-4B4B-4007-8303-A50284E2FAA9}" type="presParOf" srcId="{FF06CB8B-4B88-4F01-B441-31FB5F312C8D}" destId="{1FB4306A-1834-46BA-A0DE-05036778AF6A}" srcOrd="9" destOrd="0" presId="urn:microsoft.com/office/officeart/2008/layout/VerticalCurvedList"/>
    <dgm:cxn modelId="{B5BDF1D0-A53D-44E9-9183-9A55179092D9}" type="presParOf" srcId="{FF06CB8B-4B88-4F01-B441-31FB5F312C8D}" destId="{B1A5EFC9-F231-4CD2-B01A-26E356A7336B}" srcOrd="10" destOrd="0" presId="urn:microsoft.com/office/officeart/2008/layout/VerticalCurvedList"/>
    <dgm:cxn modelId="{8DBE3193-2A01-4D1C-81FD-258423051794}" type="presParOf" srcId="{B1A5EFC9-F231-4CD2-B01A-26E356A7336B}" destId="{C9A58C53-167F-4C1D-AA00-357DCA900737}" srcOrd="0" destOrd="0" presId="urn:microsoft.com/office/officeart/2008/layout/VerticalCurvedList"/>
    <dgm:cxn modelId="{1336D858-085F-4047-98FF-66451A42F3DC}" type="presParOf" srcId="{FF06CB8B-4B88-4F01-B441-31FB5F312C8D}" destId="{CE0A8716-8AF2-4F22-BBB1-ACDCDA4E02C5}" srcOrd="11" destOrd="0" presId="urn:microsoft.com/office/officeart/2008/layout/VerticalCurvedList"/>
    <dgm:cxn modelId="{1E358FBC-A880-423C-A5F4-2ABE8E9EA3C1}" type="presParOf" srcId="{FF06CB8B-4B88-4F01-B441-31FB5F312C8D}" destId="{F001DA07-0734-48A7-9D5F-58581EC4BBBF}" srcOrd="12" destOrd="0" presId="urn:microsoft.com/office/officeart/2008/layout/VerticalCurvedList"/>
    <dgm:cxn modelId="{6F4C673F-F512-4CE3-A0C7-B53031174C40}" type="presParOf" srcId="{F001DA07-0734-48A7-9D5F-58581EC4BBBF}" destId="{7AC97511-B025-4A25-9F55-D68AA72CC64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6297F8-E3C6-47DF-A54F-17A10902CB1D}">
      <dsp:nvSpPr>
        <dsp:cNvPr id="0" name=""/>
        <dsp:cNvSpPr/>
      </dsp:nvSpPr>
      <dsp:spPr>
        <a:xfrm>
          <a:off x="-6332750" y="-971248"/>
          <a:ext cx="7559076" cy="7559076"/>
        </a:xfrm>
        <a:prstGeom prst="blockArc">
          <a:avLst>
            <a:gd name="adj1" fmla="val 18900000"/>
            <a:gd name="adj2" fmla="val 2700000"/>
            <a:gd name="adj3" fmla="val 286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7C2558-004C-4FBB-9E0D-C9815D63CC15}">
      <dsp:nvSpPr>
        <dsp:cNvPr id="0" name=""/>
        <dsp:cNvSpPr/>
      </dsp:nvSpPr>
      <dsp:spPr>
        <a:xfrm>
          <a:off x="393981" y="255315"/>
          <a:ext cx="7883969" cy="510407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5136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+mn-lt"/>
              <a:cs typeface="Arial" panose="020B0604020202020204" pitchFamily="34" charset="0"/>
            </a:rPr>
            <a:t>С/х культура </a:t>
          </a:r>
          <a:r>
            <a:rPr lang="ru-RU" sz="1600" b="1" kern="1200" dirty="0">
              <a:latin typeface="+mn-lt"/>
              <a:cs typeface="Arial" panose="020B0604020202020204" pitchFamily="34" charset="0"/>
            </a:rPr>
            <a:t>включена в план с/х страхования </a:t>
          </a:r>
          <a:r>
            <a:rPr lang="ru-RU" sz="1600" kern="1200" dirty="0">
              <a:latin typeface="+mn-lt"/>
              <a:cs typeface="Arial" panose="020B0604020202020204" pitchFamily="34" charset="0"/>
            </a:rPr>
            <a:t>на текущий год. Страхованию подлежит </a:t>
          </a:r>
          <a:r>
            <a:rPr lang="ru-RU" sz="1600" b="1" kern="1200" dirty="0">
              <a:latin typeface="+mn-lt"/>
              <a:cs typeface="Arial" panose="020B0604020202020204" pitchFamily="34" charset="0"/>
            </a:rPr>
            <a:t>вся площадь в субъекте РФ</a:t>
          </a:r>
          <a:endParaRPr lang="ru-RU" sz="1600" kern="1200" dirty="0">
            <a:latin typeface="+mn-lt"/>
            <a:cs typeface="Arial" panose="020B0604020202020204" pitchFamily="34" charset="0"/>
          </a:endParaRPr>
        </a:p>
      </dsp:txBody>
      <dsp:txXfrm>
        <a:off x="393981" y="255315"/>
        <a:ext cx="7883969" cy="510407"/>
      </dsp:txXfrm>
    </dsp:sp>
    <dsp:sp modelId="{C5AD077C-450F-4215-A7B9-9207667B22E2}">
      <dsp:nvSpPr>
        <dsp:cNvPr id="0" name=""/>
        <dsp:cNvSpPr/>
      </dsp:nvSpPr>
      <dsp:spPr>
        <a:xfrm>
          <a:off x="74977" y="191515"/>
          <a:ext cx="638009" cy="63800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5A1C4CD0-4A51-45F9-BF2B-8FEC0190CA0C}">
      <dsp:nvSpPr>
        <dsp:cNvPr id="0" name=""/>
        <dsp:cNvSpPr/>
      </dsp:nvSpPr>
      <dsp:spPr>
        <a:xfrm>
          <a:off x="856201" y="1021376"/>
          <a:ext cx="7421750" cy="5104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5136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+mn-lt"/>
              <a:cs typeface="Arial" panose="020B0604020202020204" pitchFamily="34" charset="0"/>
            </a:rPr>
            <a:t>Договор страхования заключен не позднее </a:t>
          </a:r>
          <a:r>
            <a:rPr lang="ru-RU" sz="1600" b="1" kern="1200" dirty="0">
              <a:latin typeface="+mn-lt"/>
              <a:cs typeface="Arial" panose="020B0604020202020204" pitchFamily="34" charset="0"/>
            </a:rPr>
            <a:t>15 календарных дней</a:t>
          </a:r>
          <a:r>
            <a:rPr lang="ru-RU" sz="1600" kern="1200" dirty="0">
              <a:latin typeface="+mn-lt"/>
              <a:cs typeface="Arial" panose="020B0604020202020204" pitchFamily="34" charset="0"/>
            </a:rPr>
            <a:t> после окончания сева </a:t>
          </a:r>
        </a:p>
      </dsp:txBody>
      <dsp:txXfrm>
        <a:off x="856201" y="1021376"/>
        <a:ext cx="7421750" cy="510407"/>
      </dsp:txXfrm>
    </dsp:sp>
    <dsp:sp modelId="{ED1634C3-677E-408B-9144-65B2DB7D2C6B}">
      <dsp:nvSpPr>
        <dsp:cNvPr id="0" name=""/>
        <dsp:cNvSpPr/>
      </dsp:nvSpPr>
      <dsp:spPr>
        <a:xfrm>
          <a:off x="537196" y="957575"/>
          <a:ext cx="638009" cy="63800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810C58A-B1DA-48C5-9235-A4B17796F688}">
      <dsp:nvSpPr>
        <dsp:cNvPr id="0" name=""/>
        <dsp:cNvSpPr/>
      </dsp:nvSpPr>
      <dsp:spPr>
        <a:xfrm>
          <a:off x="1109495" y="1786874"/>
          <a:ext cx="7168456" cy="5104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5136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+mn-lt"/>
              <a:cs typeface="Arial" panose="020B0604020202020204" pitchFamily="34" charset="0"/>
            </a:rPr>
            <a:t>Договор страхования вступил в силу и по нему перечислена </a:t>
          </a:r>
          <a:r>
            <a:rPr lang="ru-RU" sz="1600" b="1" kern="1200" dirty="0">
              <a:latin typeface="+mn-lt"/>
              <a:cs typeface="Arial" panose="020B0604020202020204" pitchFamily="34" charset="0"/>
            </a:rPr>
            <a:t>50% </a:t>
          </a:r>
          <a:r>
            <a:rPr lang="ru-RU" sz="1600" kern="1200" dirty="0">
              <a:latin typeface="+mn-lt"/>
              <a:cs typeface="Arial" panose="020B0604020202020204" pitchFamily="34" charset="0"/>
            </a:rPr>
            <a:t>начисленной страховой премии</a:t>
          </a:r>
        </a:p>
      </dsp:txBody>
      <dsp:txXfrm>
        <a:off x="1109495" y="1786874"/>
        <a:ext cx="7168456" cy="510407"/>
      </dsp:txXfrm>
    </dsp:sp>
    <dsp:sp modelId="{6265A231-D807-4578-87F7-5CAD492CE34A}">
      <dsp:nvSpPr>
        <dsp:cNvPr id="0" name=""/>
        <dsp:cNvSpPr/>
      </dsp:nvSpPr>
      <dsp:spPr>
        <a:xfrm>
          <a:off x="790490" y="1723073"/>
          <a:ext cx="638009" cy="63800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9D1EF3D9-1AF2-4172-A69C-4A6C9422B153}">
      <dsp:nvSpPr>
        <dsp:cNvPr id="0" name=""/>
        <dsp:cNvSpPr/>
      </dsp:nvSpPr>
      <dsp:spPr>
        <a:xfrm>
          <a:off x="1190369" y="2552934"/>
          <a:ext cx="7087581" cy="510407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5136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+mn-lt"/>
              <a:cs typeface="Arial" panose="020B0604020202020204" pitchFamily="34" charset="0"/>
            </a:rPr>
            <a:t>Страховая сумма в договоре страхования установлена в размере </a:t>
          </a:r>
          <a:r>
            <a:rPr lang="ru-RU" sz="1600" b="1" kern="1200" dirty="0">
              <a:latin typeface="+mn-lt"/>
              <a:cs typeface="Arial" panose="020B0604020202020204" pitchFamily="34" charset="0"/>
            </a:rPr>
            <a:t>не менее чем 70% страховой стоимости</a:t>
          </a:r>
          <a:endParaRPr lang="ru-RU" sz="1600" kern="1200" dirty="0">
            <a:latin typeface="+mn-lt"/>
            <a:cs typeface="Arial" panose="020B0604020202020204" pitchFamily="34" charset="0"/>
          </a:endParaRPr>
        </a:p>
      </dsp:txBody>
      <dsp:txXfrm>
        <a:off x="1190369" y="2552934"/>
        <a:ext cx="7087581" cy="510407"/>
      </dsp:txXfrm>
    </dsp:sp>
    <dsp:sp modelId="{B84E17B2-D509-4432-A956-B55A3252ABBD}">
      <dsp:nvSpPr>
        <dsp:cNvPr id="0" name=""/>
        <dsp:cNvSpPr/>
      </dsp:nvSpPr>
      <dsp:spPr>
        <a:xfrm>
          <a:off x="871365" y="2489133"/>
          <a:ext cx="638009" cy="63800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D57E442E-BED5-4957-812F-E629F96A56CD}">
      <dsp:nvSpPr>
        <dsp:cNvPr id="0" name=""/>
        <dsp:cNvSpPr/>
      </dsp:nvSpPr>
      <dsp:spPr>
        <a:xfrm>
          <a:off x="1109495" y="3318995"/>
          <a:ext cx="7168456" cy="510407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5136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+mn-lt"/>
              <a:cs typeface="Arial" panose="020B0604020202020204" pitchFamily="34" charset="0"/>
            </a:rPr>
            <a:t>Франшиза составляет </a:t>
          </a:r>
          <a:r>
            <a:rPr lang="ru-RU" sz="1600" b="1" kern="1200" dirty="0">
              <a:latin typeface="+mn-lt"/>
              <a:cs typeface="Arial" panose="020B0604020202020204" pitchFamily="34" charset="0"/>
            </a:rPr>
            <a:t>от 10 до 50%</a:t>
          </a:r>
          <a:r>
            <a:rPr lang="ru-RU" sz="1600" kern="1200" dirty="0">
              <a:latin typeface="+mn-lt"/>
              <a:cs typeface="Arial" panose="020B0604020202020204" pitchFamily="34" charset="0"/>
            </a:rPr>
            <a:t> страховой суммы</a:t>
          </a:r>
        </a:p>
      </dsp:txBody>
      <dsp:txXfrm>
        <a:off x="1109495" y="3318995"/>
        <a:ext cx="7168456" cy="510407"/>
      </dsp:txXfrm>
    </dsp:sp>
    <dsp:sp modelId="{5A0FACB0-42EB-4A1E-9278-1A31381537C6}">
      <dsp:nvSpPr>
        <dsp:cNvPr id="0" name=""/>
        <dsp:cNvSpPr/>
      </dsp:nvSpPr>
      <dsp:spPr>
        <a:xfrm>
          <a:off x="790490" y="3255194"/>
          <a:ext cx="638009" cy="63800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22749D63-25EF-4DF9-99D1-84AF0DBAEB0E}">
      <dsp:nvSpPr>
        <dsp:cNvPr id="0" name=""/>
        <dsp:cNvSpPr/>
      </dsp:nvSpPr>
      <dsp:spPr>
        <a:xfrm>
          <a:off x="856201" y="4084493"/>
          <a:ext cx="7421750" cy="5104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5136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+mn-lt"/>
              <a:cs typeface="Arial" panose="020B0604020202020204" pitchFamily="34" charset="0"/>
            </a:rPr>
            <a:t>Расчет страховой стоимости осуществляется согласно методикам, утвержденным Минсельхозом</a:t>
          </a:r>
        </a:p>
      </dsp:txBody>
      <dsp:txXfrm>
        <a:off x="856201" y="4084493"/>
        <a:ext cx="7421750" cy="510407"/>
      </dsp:txXfrm>
    </dsp:sp>
    <dsp:sp modelId="{0D74C856-D17B-467E-A87A-83DE07580B2D}">
      <dsp:nvSpPr>
        <dsp:cNvPr id="0" name=""/>
        <dsp:cNvSpPr/>
      </dsp:nvSpPr>
      <dsp:spPr>
        <a:xfrm>
          <a:off x="537196" y="4020692"/>
          <a:ext cx="638009" cy="63800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76CF797-EDB6-46BF-9D1A-87DDF7A868D5}">
      <dsp:nvSpPr>
        <dsp:cNvPr id="0" name=""/>
        <dsp:cNvSpPr/>
      </dsp:nvSpPr>
      <dsp:spPr>
        <a:xfrm>
          <a:off x="393981" y="4850553"/>
          <a:ext cx="7883969" cy="5104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5136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+mn-lt"/>
              <a:cs typeface="Arial" panose="020B0604020202020204" pitchFamily="34" charset="0"/>
            </a:rPr>
            <a:t>Договор </a:t>
          </a:r>
          <a:r>
            <a:rPr lang="ru-RU" sz="1600" b="1" kern="1200" dirty="0">
              <a:latin typeface="+mn-lt"/>
              <a:cs typeface="Arial" panose="020B0604020202020204" pitchFamily="34" charset="0"/>
            </a:rPr>
            <a:t>не может быть прекращен </a:t>
          </a:r>
          <a:r>
            <a:rPr lang="ru-RU" sz="1600" kern="1200" dirty="0">
              <a:latin typeface="+mn-lt"/>
              <a:cs typeface="Arial" panose="020B0604020202020204" pitchFamily="34" charset="0"/>
            </a:rPr>
            <a:t>до наступления срока, на который он был заключен, </a:t>
          </a:r>
          <a:r>
            <a:rPr lang="ru-RU" sz="1600" b="1" kern="1200" dirty="0">
              <a:latin typeface="+mn-lt"/>
              <a:cs typeface="Arial" panose="020B0604020202020204" pitchFamily="34" charset="0"/>
            </a:rPr>
            <a:t>кроме случаев</a:t>
          </a:r>
          <a:r>
            <a:rPr lang="ru-RU" sz="1600" kern="1200" dirty="0">
              <a:latin typeface="+mn-lt"/>
              <a:cs typeface="Arial" panose="020B0604020202020204" pitchFamily="34" charset="0"/>
            </a:rPr>
            <a:t>, предусмотренных </a:t>
          </a:r>
          <a:r>
            <a:rPr lang="ru-RU" sz="1600" b="1" kern="1200" dirty="0">
              <a:latin typeface="+mn-lt"/>
              <a:cs typeface="Arial" panose="020B0604020202020204" pitchFamily="34" charset="0"/>
            </a:rPr>
            <a:t>статьей 958 ГК РФ</a:t>
          </a:r>
          <a:endParaRPr lang="ru-RU" sz="1600" kern="1200" dirty="0">
            <a:latin typeface="+mn-lt"/>
            <a:cs typeface="Arial" panose="020B0604020202020204" pitchFamily="34" charset="0"/>
          </a:endParaRPr>
        </a:p>
      </dsp:txBody>
      <dsp:txXfrm>
        <a:off x="393981" y="4850553"/>
        <a:ext cx="7883969" cy="510407"/>
      </dsp:txXfrm>
    </dsp:sp>
    <dsp:sp modelId="{E854E8CC-0267-4E27-877D-8A2ECE22CDAA}">
      <dsp:nvSpPr>
        <dsp:cNvPr id="0" name=""/>
        <dsp:cNvSpPr/>
      </dsp:nvSpPr>
      <dsp:spPr>
        <a:xfrm>
          <a:off x="74977" y="4786752"/>
          <a:ext cx="638009" cy="63800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CCC614-9582-4F17-90F5-656CEA631D16}">
      <dsp:nvSpPr>
        <dsp:cNvPr id="0" name=""/>
        <dsp:cNvSpPr/>
      </dsp:nvSpPr>
      <dsp:spPr>
        <a:xfrm>
          <a:off x="650936" y="0"/>
          <a:ext cx="7377286" cy="406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B4B6E2-B42F-49A4-8C78-81995BB8AB3C}">
      <dsp:nvSpPr>
        <dsp:cNvPr id="0" name=""/>
        <dsp:cNvSpPr/>
      </dsp:nvSpPr>
      <dsp:spPr>
        <a:xfrm>
          <a:off x="9323" y="1219199"/>
          <a:ext cx="2793604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Согласованы с Минсельхозом, Минфином и Банком России</a:t>
          </a:r>
        </a:p>
      </dsp:txBody>
      <dsp:txXfrm>
        <a:off x="88678" y="1298554"/>
        <a:ext cx="2634894" cy="1466890"/>
      </dsp:txXfrm>
    </dsp:sp>
    <dsp:sp modelId="{89936F27-C6C3-4ACB-9EDB-1B5BEC6B8127}">
      <dsp:nvSpPr>
        <dsp:cNvPr id="0" name=""/>
        <dsp:cNvSpPr/>
      </dsp:nvSpPr>
      <dsp:spPr>
        <a:xfrm>
          <a:off x="2942777" y="1219199"/>
          <a:ext cx="2793604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Являются обязательными для всех страховщиков – членов НСА</a:t>
          </a:r>
        </a:p>
      </dsp:txBody>
      <dsp:txXfrm>
        <a:off x="3022132" y="1298554"/>
        <a:ext cx="2634894" cy="1466890"/>
      </dsp:txXfrm>
    </dsp:sp>
    <dsp:sp modelId="{6855722A-399F-4A5A-B8F4-27BB9BAB7D98}">
      <dsp:nvSpPr>
        <dsp:cNvPr id="0" name=""/>
        <dsp:cNvSpPr/>
      </dsp:nvSpPr>
      <dsp:spPr>
        <a:xfrm>
          <a:off x="5876232" y="1219199"/>
          <a:ext cx="2793604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Единые стандарты заключения и урегулирования убытков</a:t>
          </a:r>
        </a:p>
      </dsp:txBody>
      <dsp:txXfrm>
        <a:off x="5955587" y="1298554"/>
        <a:ext cx="2634894" cy="14668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373977-30D3-4D3D-A359-7C8DB1B188A7}">
      <dsp:nvSpPr>
        <dsp:cNvPr id="0" name=""/>
        <dsp:cNvSpPr/>
      </dsp:nvSpPr>
      <dsp:spPr>
        <a:xfrm>
          <a:off x="2712" y="678044"/>
          <a:ext cx="2644431" cy="10508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Риски</a:t>
          </a:r>
        </a:p>
      </dsp:txBody>
      <dsp:txXfrm>
        <a:off x="2712" y="678044"/>
        <a:ext cx="2644431" cy="1050817"/>
      </dsp:txXfrm>
    </dsp:sp>
    <dsp:sp modelId="{13AC50AA-204D-429E-A89C-5EC3F6770712}">
      <dsp:nvSpPr>
        <dsp:cNvPr id="0" name=""/>
        <dsp:cNvSpPr/>
      </dsp:nvSpPr>
      <dsp:spPr>
        <a:xfrm>
          <a:off x="2712" y="1728862"/>
          <a:ext cx="2644431" cy="13532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/>
            <a:t>Перечень из </a:t>
          </a:r>
          <a:r>
            <a:rPr lang="ru-RU" sz="2400" kern="1200"/>
            <a:t>числа </a:t>
          </a:r>
          <a:r>
            <a:rPr lang="ru-RU" sz="2400" kern="1200" smtClean="0"/>
            <a:t>27 </a:t>
          </a:r>
          <a:r>
            <a:rPr lang="ru-RU" sz="2400" kern="1200" dirty="0"/>
            <a:t>рисков </a:t>
          </a:r>
        </a:p>
      </dsp:txBody>
      <dsp:txXfrm>
        <a:off x="2712" y="1728862"/>
        <a:ext cx="2644431" cy="1353285"/>
      </dsp:txXfrm>
    </dsp:sp>
    <dsp:sp modelId="{DA3C67B1-6E08-4672-9239-DF0C419F26A4}">
      <dsp:nvSpPr>
        <dsp:cNvPr id="0" name=""/>
        <dsp:cNvSpPr/>
      </dsp:nvSpPr>
      <dsp:spPr>
        <a:xfrm>
          <a:off x="3017364" y="678044"/>
          <a:ext cx="2644431" cy="10508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Франшиза</a:t>
          </a:r>
        </a:p>
      </dsp:txBody>
      <dsp:txXfrm>
        <a:off x="3017364" y="678044"/>
        <a:ext cx="2644431" cy="1050817"/>
      </dsp:txXfrm>
    </dsp:sp>
    <dsp:sp modelId="{72653DC5-3280-4EF6-8EFB-FE17AE7F421E}">
      <dsp:nvSpPr>
        <dsp:cNvPr id="0" name=""/>
        <dsp:cNvSpPr/>
      </dsp:nvSpPr>
      <dsp:spPr>
        <a:xfrm>
          <a:off x="3017364" y="1728862"/>
          <a:ext cx="2644431" cy="13532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/>
            <a:t>От 10% до 50% страховой суммы</a:t>
          </a:r>
        </a:p>
      </dsp:txBody>
      <dsp:txXfrm>
        <a:off x="3017364" y="1728862"/>
        <a:ext cx="2644431" cy="1353285"/>
      </dsp:txXfrm>
    </dsp:sp>
    <dsp:sp modelId="{79FFDA9B-FD67-47C8-9C1D-27E4CB9847A0}">
      <dsp:nvSpPr>
        <dsp:cNvPr id="0" name=""/>
        <dsp:cNvSpPr/>
      </dsp:nvSpPr>
      <dsp:spPr>
        <a:xfrm>
          <a:off x="6032016" y="678044"/>
          <a:ext cx="2644431" cy="10508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/>
            <a:t>Страховая сумма</a:t>
          </a:r>
        </a:p>
      </dsp:txBody>
      <dsp:txXfrm>
        <a:off x="6032016" y="678044"/>
        <a:ext cx="2644431" cy="1050817"/>
      </dsp:txXfrm>
    </dsp:sp>
    <dsp:sp modelId="{3FFCE653-7F2A-4CC2-B863-900E29080E29}">
      <dsp:nvSpPr>
        <dsp:cNvPr id="0" name=""/>
        <dsp:cNvSpPr/>
      </dsp:nvSpPr>
      <dsp:spPr>
        <a:xfrm>
          <a:off x="6032016" y="1728862"/>
          <a:ext cx="2644431" cy="13532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/>
            <a:t>От 70% до 100% страховой стоимости</a:t>
          </a:r>
        </a:p>
      </dsp:txBody>
      <dsp:txXfrm>
        <a:off x="6032016" y="1728862"/>
        <a:ext cx="2644431" cy="13532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61152D-9CA2-4DB3-A020-B1E139FC37AE}">
      <dsp:nvSpPr>
        <dsp:cNvPr id="0" name=""/>
        <dsp:cNvSpPr/>
      </dsp:nvSpPr>
      <dsp:spPr>
        <a:xfrm>
          <a:off x="751953" y="909154"/>
          <a:ext cx="3211653" cy="163567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6528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- соблюдать агротехнику, в том числе выполнять мероприятия, предусмотренные технологической картой</a:t>
          </a:r>
        </a:p>
      </dsp:txBody>
      <dsp:txXfrm>
        <a:off x="751953" y="909154"/>
        <a:ext cx="3211653" cy="1635678"/>
      </dsp:txXfrm>
    </dsp:sp>
    <dsp:sp modelId="{0E275891-D2AB-4A93-878C-7F1D39429291}">
      <dsp:nvSpPr>
        <dsp:cNvPr id="0" name=""/>
        <dsp:cNvSpPr/>
      </dsp:nvSpPr>
      <dsp:spPr>
        <a:xfrm>
          <a:off x="202132" y="851574"/>
          <a:ext cx="1140928" cy="1491647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AEFB9C-BFB9-4414-816C-7865E2C65EB0}">
      <dsp:nvSpPr>
        <dsp:cNvPr id="0" name=""/>
        <dsp:cNvSpPr/>
      </dsp:nvSpPr>
      <dsp:spPr>
        <a:xfrm>
          <a:off x="5080078" y="709566"/>
          <a:ext cx="3270106" cy="185998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6528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- согласовать со Страховщиком внесение изменений в технологическую карту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5080078" y="709566"/>
        <a:ext cx="3270106" cy="1859982"/>
      </dsp:txXfrm>
    </dsp:sp>
    <dsp:sp modelId="{A0B04241-47CA-4E47-8BEC-2FE8B12BB3D2}">
      <dsp:nvSpPr>
        <dsp:cNvPr id="0" name=""/>
        <dsp:cNvSpPr/>
      </dsp:nvSpPr>
      <dsp:spPr>
        <a:xfrm>
          <a:off x="4478179" y="775608"/>
          <a:ext cx="1142098" cy="1491647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F9D1F1-11D7-4CC8-B464-C62B4E58C750}">
      <dsp:nvSpPr>
        <dsp:cNvPr id="0" name=""/>
        <dsp:cNvSpPr/>
      </dsp:nvSpPr>
      <dsp:spPr>
        <a:xfrm>
          <a:off x="2916016" y="2990248"/>
          <a:ext cx="3779622" cy="145239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76528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</a:rPr>
            <a:t>- предоставить Страховщику возможность произвести осмотр посевных площадей;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</a:rPr>
            <a:t>- участвовать в осмотре.</a:t>
          </a:r>
        </a:p>
      </dsp:txBody>
      <dsp:txXfrm>
        <a:off x="2916016" y="2990248"/>
        <a:ext cx="3779622" cy="1452392"/>
      </dsp:txXfrm>
    </dsp:sp>
    <dsp:sp modelId="{7424E5CF-5FF1-4A90-81A0-58CF6301AA80}">
      <dsp:nvSpPr>
        <dsp:cNvPr id="0" name=""/>
        <dsp:cNvSpPr/>
      </dsp:nvSpPr>
      <dsp:spPr>
        <a:xfrm>
          <a:off x="2040124" y="2878047"/>
          <a:ext cx="1728922" cy="1491647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C75C58-E40E-4657-B431-1ECBF0F49250}">
      <dsp:nvSpPr>
        <dsp:cNvPr id="0" name=""/>
        <dsp:cNvSpPr/>
      </dsp:nvSpPr>
      <dsp:spPr>
        <a:xfrm>
          <a:off x="-5698917" y="-872333"/>
          <a:ext cx="6784979" cy="6784979"/>
        </a:xfrm>
        <a:prstGeom prst="blockArc">
          <a:avLst>
            <a:gd name="adj1" fmla="val 18900000"/>
            <a:gd name="adj2" fmla="val 2700000"/>
            <a:gd name="adj3" fmla="val 31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C7E053-D9F9-4B86-88E1-4D6B8CA614FA}">
      <dsp:nvSpPr>
        <dsp:cNvPr id="0" name=""/>
        <dsp:cNvSpPr/>
      </dsp:nvSpPr>
      <dsp:spPr>
        <a:xfrm>
          <a:off x="404695" y="265422"/>
          <a:ext cx="8255948" cy="5306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199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Единые правила страхования, согласованные с Минсельхозом, Минфином и Банком России</a:t>
          </a:r>
          <a:endParaRPr lang="ru-RU" sz="1600" kern="1200" dirty="0"/>
        </a:p>
      </dsp:txBody>
      <dsp:txXfrm>
        <a:off x="404695" y="265422"/>
        <a:ext cx="8255948" cy="530644"/>
      </dsp:txXfrm>
    </dsp:sp>
    <dsp:sp modelId="{5D0A2ABE-6A8A-4A43-9148-ABA92C25A461}">
      <dsp:nvSpPr>
        <dsp:cNvPr id="0" name=""/>
        <dsp:cNvSpPr/>
      </dsp:nvSpPr>
      <dsp:spPr>
        <a:xfrm>
          <a:off x="73042" y="199092"/>
          <a:ext cx="663305" cy="6633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8AC629-F223-42DB-B153-902CC57F0D06}">
      <dsp:nvSpPr>
        <dsp:cNvPr id="0" name=""/>
        <dsp:cNvSpPr/>
      </dsp:nvSpPr>
      <dsp:spPr>
        <a:xfrm>
          <a:off x="841186" y="1061288"/>
          <a:ext cx="7819457" cy="5306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199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50% страховой премии субсидируется государством</a:t>
          </a:r>
          <a:endParaRPr lang="ru-RU" sz="1600" kern="1200" dirty="0"/>
        </a:p>
      </dsp:txBody>
      <dsp:txXfrm>
        <a:off x="841186" y="1061288"/>
        <a:ext cx="7819457" cy="530644"/>
      </dsp:txXfrm>
    </dsp:sp>
    <dsp:sp modelId="{B2F482FA-09E3-4B53-B6AA-3E9B1E7DC587}">
      <dsp:nvSpPr>
        <dsp:cNvPr id="0" name=""/>
        <dsp:cNvSpPr/>
      </dsp:nvSpPr>
      <dsp:spPr>
        <a:xfrm>
          <a:off x="509533" y="994957"/>
          <a:ext cx="663305" cy="6633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C5EDA5-3B0C-4374-8D71-B0FE7DE8CDE6}">
      <dsp:nvSpPr>
        <dsp:cNvPr id="0" name=""/>
        <dsp:cNvSpPr/>
      </dsp:nvSpPr>
      <dsp:spPr>
        <a:xfrm>
          <a:off x="1040782" y="1857153"/>
          <a:ext cx="7619861" cy="5306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199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Гарантии получения страховой выплаты в случае банкротства страховщика</a:t>
          </a:r>
          <a:endParaRPr lang="ru-RU" sz="1600" kern="1200" dirty="0"/>
        </a:p>
      </dsp:txBody>
      <dsp:txXfrm>
        <a:off x="1040782" y="1857153"/>
        <a:ext cx="7619861" cy="530644"/>
      </dsp:txXfrm>
    </dsp:sp>
    <dsp:sp modelId="{9E6E2C97-036C-4D89-9407-CC05B435791B}">
      <dsp:nvSpPr>
        <dsp:cNvPr id="0" name=""/>
        <dsp:cNvSpPr/>
      </dsp:nvSpPr>
      <dsp:spPr>
        <a:xfrm>
          <a:off x="709129" y="1790822"/>
          <a:ext cx="663305" cy="6633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2C3D4E-8D8F-4668-9B73-0854D0D2043D}">
      <dsp:nvSpPr>
        <dsp:cNvPr id="0" name=""/>
        <dsp:cNvSpPr/>
      </dsp:nvSpPr>
      <dsp:spPr>
        <a:xfrm>
          <a:off x="1040782" y="2652514"/>
          <a:ext cx="7619861" cy="5306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199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Повышенная погектарная поддержка для застрахованных аграриев (+20%) – малых форм хозяйствования</a:t>
          </a:r>
          <a:endParaRPr lang="ru-RU" sz="1600" kern="1200" dirty="0"/>
        </a:p>
      </dsp:txBody>
      <dsp:txXfrm>
        <a:off x="1040782" y="2652514"/>
        <a:ext cx="7619861" cy="530644"/>
      </dsp:txXfrm>
    </dsp:sp>
    <dsp:sp modelId="{1148120C-9FD7-45D0-853F-E9719BBA756E}">
      <dsp:nvSpPr>
        <dsp:cNvPr id="0" name=""/>
        <dsp:cNvSpPr/>
      </dsp:nvSpPr>
      <dsp:spPr>
        <a:xfrm>
          <a:off x="709129" y="2586184"/>
          <a:ext cx="663305" cy="6633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B4306A-1834-46BA-A0DE-05036778AF6A}">
      <dsp:nvSpPr>
        <dsp:cNvPr id="0" name=""/>
        <dsp:cNvSpPr/>
      </dsp:nvSpPr>
      <dsp:spPr>
        <a:xfrm>
          <a:off x="841186" y="3448379"/>
          <a:ext cx="7819457" cy="5306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199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Возможность получения данных космомониторинга на безвозмездной основе</a:t>
          </a:r>
          <a:endParaRPr lang="ru-RU" sz="1600" kern="1200" dirty="0"/>
        </a:p>
      </dsp:txBody>
      <dsp:txXfrm>
        <a:off x="841186" y="3448379"/>
        <a:ext cx="7819457" cy="530644"/>
      </dsp:txXfrm>
    </dsp:sp>
    <dsp:sp modelId="{C9A58C53-167F-4C1D-AA00-357DCA900737}">
      <dsp:nvSpPr>
        <dsp:cNvPr id="0" name=""/>
        <dsp:cNvSpPr/>
      </dsp:nvSpPr>
      <dsp:spPr>
        <a:xfrm>
          <a:off x="509533" y="3382049"/>
          <a:ext cx="663305" cy="6633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0A8716-8AF2-4F22-BBB1-ACDCDA4E02C5}">
      <dsp:nvSpPr>
        <dsp:cNvPr id="0" name=""/>
        <dsp:cNvSpPr/>
      </dsp:nvSpPr>
      <dsp:spPr>
        <a:xfrm>
          <a:off x="404695" y="4244245"/>
          <a:ext cx="8255948" cy="5306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199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Иные стимулирующие меры устанавливаются регионами</a:t>
          </a:r>
          <a:endParaRPr lang="ru-RU" sz="1600" kern="1200" dirty="0"/>
        </a:p>
      </dsp:txBody>
      <dsp:txXfrm>
        <a:off x="404695" y="4244245"/>
        <a:ext cx="8255948" cy="530644"/>
      </dsp:txXfrm>
    </dsp:sp>
    <dsp:sp modelId="{7AC97511-B025-4A25-9F55-D68AA72CC643}">
      <dsp:nvSpPr>
        <dsp:cNvPr id="0" name=""/>
        <dsp:cNvSpPr/>
      </dsp:nvSpPr>
      <dsp:spPr>
        <a:xfrm>
          <a:off x="73042" y="4177914"/>
          <a:ext cx="663305" cy="6633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958" cy="4941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1098" y="1"/>
            <a:ext cx="2944958" cy="49418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260613-D160-44E4-B65E-87F79D8926B0}" type="datetimeFigureOut">
              <a:rPr lang="ru-RU" smtClean="0"/>
              <a:t>17.03.2021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486"/>
            <a:ext cx="2944958" cy="494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1098" y="9378486"/>
            <a:ext cx="2944958" cy="494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4B558C-95F9-47C5-8437-7423433E4C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5949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3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5C1A2-F495-41DA-9342-0E7F8F04C985}" type="datetimeFigureOut">
              <a:rPr lang="ru-RU" smtClean="0"/>
              <a:t>17.03.2021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7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8827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23E5CD-7AFB-4C09-8717-AF3AF4E7F5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7041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23E5CD-7AFB-4C09-8717-AF3AF4E7F5E7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0DDE19-D4AF-481D-AEBD-30590ED4840F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938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23E5CD-7AFB-4C09-8717-AF3AF4E7F5E7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23E5CD-7AFB-4C09-8717-AF3AF4E7F5E7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23E5CD-7AFB-4C09-8717-AF3AF4E7F5E7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23E5CD-7AFB-4C09-8717-AF3AF4E7F5E7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23E5CD-7AFB-4C09-8717-AF3AF4E7F5E7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796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F26C08-1D9D-4D59-8C2B-36302681FAE2}" type="datetime1">
              <a:rPr lang="ru-RU" smtClean="0"/>
              <a:t>17.03.2021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5377D-E241-4D22-9A93-1E8B85A8779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214059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7F8153-0D8B-4FDC-91B5-B60980DC1B00}" type="datetime1">
              <a:rPr lang="ru-RU" smtClean="0">
                <a:solidFill>
                  <a:prstClr val="black"/>
                </a:solidFill>
              </a:rPr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AE1763-C8B8-4884-9AE0-0192881FC88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30018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371B5B-B67D-4CB8-81F4-508C4FA5E48A}" type="datetime1">
              <a:rPr lang="ru-RU" smtClean="0">
                <a:solidFill>
                  <a:prstClr val="white"/>
                </a:solidFill>
              </a:rPr>
              <a:t>17.03.2021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370F4D-8838-4746-AA4F-FD4C424F0793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911010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9A3FC5-A3AD-484C-8CB7-9BD15490E4B4}" type="datetime1">
              <a:rPr lang="ru-RU" smtClean="0">
                <a:solidFill>
                  <a:prstClr val="white"/>
                </a:solidFill>
              </a:rPr>
              <a:t>17.03.2021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4B306D-FB38-4C2C-8D44-F9671E0B75E7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371830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684CE0-4560-480E-B53E-8A3EF415099C}" type="datetime1">
              <a:rPr lang="ru-RU" smtClean="0">
                <a:solidFill>
                  <a:prstClr val="black"/>
                </a:solidFill>
              </a:rPr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C6662-4D84-4223-9B15-B271C3110DD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59096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71C9AC-39E4-4EE5-A43A-BFA30228FE77}" type="datetime1">
              <a:rPr lang="ru-RU" smtClean="0">
                <a:solidFill>
                  <a:prstClr val="white"/>
                </a:solidFill>
              </a:rPr>
              <a:t>17.03.2021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9E828D-CE99-45CD-8D11-2FBF56DA7784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935346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314587-6598-44BE-A4FF-85349FF1F54D}" type="datetime1">
              <a:rPr lang="ru-RU" smtClean="0">
                <a:solidFill>
                  <a:prstClr val="black"/>
                </a:solidFill>
              </a:rPr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AB0AB2-87EF-4FE7-8D0C-B35C03945CB3}" type="slidenum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727220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D92C94-BE10-4E85-A060-C683D66550A7}" type="datetime1">
              <a:rPr lang="ru-RU" smtClean="0">
                <a:solidFill>
                  <a:prstClr val="black"/>
                </a:solidFill>
              </a:rPr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4C813C-DA1B-4632-B230-A88399D34FF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181298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CBD68E-726F-418A-BA54-42AA7E369548}" type="datetime1">
              <a:rPr lang="ru-RU" smtClean="0">
                <a:solidFill>
                  <a:prstClr val="white"/>
                </a:solidFill>
              </a:rPr>
              <a:t>17.03.2021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3BCB01-F7DF-496D-BD34-ECC02C8D9C5E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970870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B3369C-52FD-4A86-90F6-1CF1881AF422}" type="datetime1">
              <a:rPr lang="ru-RU" smtClean="0">
                <a:solidFill>
                  <a:prstClr val="black"/>
                </a:solidFill>
              </a:rPr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33DB25-4203-4C91-A1E2-8E0A632A4DCC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724292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49FAAC-6D4F-4595-A8F7-5DDD7543F825}" type="datetime1">
              <a:rPr lang="ru-RU" smtClean="0">
                <a:solidFill>
                  <a:prstClr val="black"/>
                </a:solidFill>
              </a:rPr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61806-9203-4527-8B0D-15B0E628C86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33503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89CD9-E925-40B7-9FAA-AAB5BC0E232D}" type="datetime1">
              <a:rPr lang="ru-RU" smtClean="0">
                <a:solidFill>
                  <a:prstClr val="black"/>
                </a:solidFill>
              </a:rPr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B0AB2-87EF-4FE7-8D0C-B35C03945CB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103891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B0AB2-87EF-4FE7-8D0C-B35C03945C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Заголовок 6"/>
          <p:cNvSpPr>
            <a:spLocks noGrp="1"/>
          </p:cNvSpPr>
          <p:nvPr>
            <p:ph type="title" idx="11"/>
          </p:nvPr>
        </p:nvSpPr>
        <p:spPr>
          <a:xfrm>
            <a:off x="1043608" y="274638"/>
            <a:ext cx="7643192" cy="634082"/>
          </a:xfrm>
          <a:prstGeom prst="rect">
            <a:avLst/>
          </a:prstGeom>
        </p:spPr>
        <p:txBody>
          <a:bodyPr rtlCol="0">
            <a:normAutofit/>
          </a:bodyPr>
          <a:lstStyle>
            <a:lvl1pPr algn="ctr">
              <a:defRPr sz="280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456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C:\Users\RuchkaYB\Desktop\1351134023_www.radionetplus.ru_23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008"/>
          <a:stretch/>
        </p:blipFill>
        <p:spPr bwMode="auto">
          <a:xfrm>
            <a:off x="0" y="4181475"/>
            <a:ext cx="9180512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436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90" y="260650"/>
            <a:ext cx="519405" cy="1392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700808"/>
            <a:ext cx="8208912" cy="3456384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algn="ctr">
              <a:defRPr sz="36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5229200"/>
            <a:ext cx="8208912" cy="1032520"/>
          </a:xfrm>
          <a:noFill/>
        </p:spPr>
        <p:txBody>
          <a:bodyPr anchor="t">
            <a:normAutofit/>
          </a:bodyPr>
          <a:lstStyle>
            <a:lvl1pPr marL="0" indent="0" algn="r">
              <a:buNone/>
              <a:defRPr sz="22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43808" y="6381328"/>
            <a:ext cx="2895600" cy="293117"/>
          </a:xfrm>
          <a:prstGeom prst="rect">
            <a:avLst/>
          </a:prstGeom>
        </p:spPr>
        <p:txBody>
          <a:bodyPr/>
          <a:lstStyle>
            <a:lvl1pPr algn="ctr">
              <a:defRPr sz="14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399835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352928" cy="634082"/>
          </a:xfrm>
          <a:prstGeom prst="rect">
            <a:avLst/>
          </a:prstGeom>
        </p:spPr>
        <p:txBody>
          <a:bodyPr lIns="36000" rIns="36000"/>
          <a:lstStyle>
            <a:lvl1pPr>
              <a:defRPr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784976" cy="5544616"/>
          </a:xfrm>
        </p:spPr>
        <p:txBody>
          <a:bodyPr lIns="72000" rIns="72000"/>
          <a:lstStyle>
            <a:lvl1pPr>
              <a:defRPr sz="2200">
                <a:solidFill>
                  <a:schemeClr val="tx2"/>
                </a:solidFill>
                <a:latin typeface="Trebuchet MS" panose="020B0603020202020204" pitchFamily="34" charset="0"/>
              </a:defRPr>
            </a:lvl1pPr>
            <a:lvl2pPr marL="342900" indent="-342900">
              <a:buClrTx/>
              <a:buFont typeface="Arial" panose="020B0604020202020204" pitchFamily="34" charset="0"/>
              <a:buChar char="–"/>
              <a:defRPr sz="2000">
                <a:solidFill>
                  <a:schemeClr val="tx2"/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32440" y="6553696"/>
            <a:ext cx="576064" cy="259680"/>
          </a:xfrm>
          <a:ln>
            <a:noFill/>
          </a:ln>
        </p:spPr>
        <p:txBody>
          <a:bodyPr lIns="252000"/>
          <a:lstStyle>
            <a:lvl1pPr>
              <a:defRPr i="0">
                <a:solidFill>
                  <a:schemeClr val="tx2"/>
                </a:solidFill>
              </a:defRPr>
            </a:lvl1pPr>
          </a:lstStyle>
          <a:p>
            <a:fld id="{445694BC-9B62-4A0B-A66B-2BEFF40051B6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683568" y="908720"/>
            <a:ext cx="8352928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5804730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280920" cy="63408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3DCB54-6B55-4625-AA53-0D7EB7BEAD91}" type="datetime1">
              <a:rPr lang="ru-RU" smtClean="0">
                <a:solidFill>
                  <a:prstClr val="black"/>
                </a:solidFill>
              </a:rPr>
              <a:pPr/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AB94A14-FCA4-42FB-A83D-84152260259D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979167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280920" cy="63408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F55A891-755E-4AD8-BE79-D0EA96EF3FDE}" type="datetime1">
              <a:rPr lang="ru-RU" smtClean="0">
                <a:solidFill>
                  <a:prstClr val="black"/>
                </a:solidFill>
              </a:rPr>
              <a:pPr/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AB94A14-FCA4-42FB-A83D-84152260259D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082787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80920" cy="7200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05D7014-FC9E-4F8F-BBB5-87C750FC8A63}" type="datetime1">
              <a:rPr lang="ru-RU" smtClean="0">
                <a:solidFill>
                  <a:prstClr val="black"/>
                </a:solidFill>
              </a:rPr>
              <a:pPr/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04448" y="6545237"/>
            <a:ext cx="432048" cy="26813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AB94A14-FCA4-42FB-A83D-84152260259D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076176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2F9110-82A8-445E-B503-44624A6F1080}" type="datetime1">
              <a:rPr lang="ru-RU" smtClean="0">
                <a:solidFill>
                  <a:prstClr val="black"/>
                </a:solidFill>
              </a:rPr>
              <a:t>17.03.2021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AB0AB2-87EF-4FE7-8D0C-B35C03945CB3}" type="slidenum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127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  <p:sldLayoutId id="2147483884" r:id="rId13"/>
  </p:sldLayoutIdLst>
  <p:transition spd="slow">
    <p:wip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6000" y="1052736"/>
            <a:ext cx="8748488" cy="54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830888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1DEB4-17E9-4A42-9923-3EEE1C321D2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4" name="Picture 3" descr="C:\Users\RuchkaYB\Desktop\Untitled-4.jp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" t="-3533" r="-517" b="40830"/>
          <a:stretch/>
        </p:blipFill>
        <p:spPr bwMode="auto">
          <a:xfrm>
            <a:off x="0" y="548681"/>
            <a:ext cx="9182487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 userDrawn="1"/>
        </p:nvSpPr>
        <p:spPr>
          <a:xfrm>
            <a:off x="1" y="0"/>
            <a:ext cx="9144000" cy="908720"/>
          </a:xfrm>
          <a:prstGeom prst="rect">
            <a:avLst/>
          </a:prstGeom>
          <a:solidFill>
            <a:srgbClr val="3BB3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8" y="44624"/>
            <a:ext cx="305258" cy="825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Нижний колонтитул 4"/>
          <p:cNvSpPr txBox="1">
            <a:spLocks/>
          </p:cNvSpPr>
          <p:nvPr userDrawn="1"/>
        </p:nvSpPr>
        <p:spPr>
          <a:xfrm>
            <a:off x="683568" y="23257"/>
            <a:ext cx="8280920" cy="237391"/>
          </a:xfrm>
          <a:prstGeom prst="rect">
            <a:avLst/>
          </a:prstGeom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err="1">
                <a:solidFill>
                  <a:srgbClr val="EEECE1"/>
                </a:solidFill>
                <a:latin typeface="Adobe Kaiti Std R" pitchFamily="18" charset="-128"/>
                <a:ea typeface="Adobe Kaiti Std R" pitchFamily="18" charset="-128"/>
              </a:rPr>
              <a:t>Агрострахование</a:t>
            </a:r>
            <a:r>
              <a:rPr lang="ru-RU" sz="1600" dirty="0">
                <a:solidFill>
                  <a:srgbClr val="EEECE1"/>
                </a:solidFill>
                <a:latin typeface="Adobe Kaiti Std R" pitchFamily="18" charset="-128"/>
                <a:ea typeface="Adobe Kaiti Std R" pitchFamily="18" charset="-128"/>
              </a:rPr>
              <a:t>  с  господдержкой</a:t>
            </a:r>
          </a:p>
        </p:txBody>
      </p:sp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28092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6522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</p:sldLayoutIdLst>
  <p:transition spd="slow">
    <p:wip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22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1pPr>
      <a:lvl2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2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hyperlink" Target="http://www.naai.ru/" TargetMode="External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5.pn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5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Agrohelp@naai.ru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844824"/>
            <a:ext cx="7488832" cy="2304256"/>
          </a:xfrm>
        </p:spPr>
        <p:txBody>
          <a:bodyPr anchor="ctr">
            <a:normAutofit/>
          </a:bodyPr>
          <a:lstStyle/>
          <a:p>
            <a:r>
              <a:rPr lang="ru-RU" sz="3200" dirty="0" smtClean="0"/>
              <a:t>Практические </a:t>
            </a:r>
            <a:r>
              <a:rPr lang="ru-RU" sz="3200" dirty="0"/>
              <a:t>аспекты страхования урожая сельскохозяйственных культур с </a:t>
            </a:r>
            <a:r>
              <a:rPr lang="ru-RU" sz="3200" dirty="0" smtClean="0"/>
              <a:t>господдержкой</a:t>
            </a:r>
            <a:endParaRPr lang="ru-RU" sz="2800" i="1" dirty="0"/>
          </a:p>
        </p:txBody>
      </p:sp>
      <p:sp>
        <p:nvSpPr>
          <p:cNvPr id="5" name="Нижний колонтитул 4"/>
          <p:cNvSpPr txBox="1">
            <a:spLocks/>
          </p:cNvSpPr>
          <p:nvPr/>
        </p:nvSpPr>
        <p:spPr>
          <a:xfrm>
            <a:off x="1187624" y="404664"/>
            <a:ext cx="7344816" cy="792088"/>
          </a:xfrm>
          <a:prstGeom prst="rect">
            <a:avLst/>
          </a:prstGeom>
        </p:spPr>
        <p:txBody>
          <a:bodyPr anchor="t"/>
          <a:lstStyle>
            <a:defPPr>
              <a:defRPr lang="ru-RU"/>
            </a:defPPr>
            <a:lvl1pPr marL="0" algn="ctr" defTabSz="914400" rtl="0" eaLnBrk="1" latinLnBrk="0" hangingPunct="1">
              <a:defRPr sz="1400" kern="1200">
                <a:solidFill>
                  <a:schemeClr val="tx2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800" dirty="0">
              <a:solidFill>
                <a:srgbClr val="1F497D"/>
              </a:solidFill>
            </a:endParaRPr>
          </a:p>
        </p:txBody>
      </p:sp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4941168"/>
            <a:ext cx="4896544" cy="960115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ru-RU" sz="1600" b="1" dirty="0" smtClean="0"/>
              <a:t>Борануков Мухарбий Хазраилевич</a:t>
            </a:r>
          </a:p>
          <a:p>
            <a:pPr algn="l">
              <a:spcBef>
                <a:spcPts val="0"/>
              </a:spcBef>
            </a:pPr>
            <a:endParaRPr lang="ru-RU" sz="1600" b="1" dirty="0" smtClean="0"/>
          </a:p>
          <a:p>
            <a:pPr algn="l">
              <a:spcBef>
                <a:spcPts val="0"/>
              </a:spcBef>
            </a:pPr>
            <a:r>
              <a:rPr lang="ru-RU" sz="1600" b="1" dirty="0" smtClean="0"/>
              <a:t>Исполнительный директор НСА</a:t>
            </a:r>
            <a:endParaRPr lang="ru-RU" sz="1600" b="1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5496" y="6165304"/>
            <a:ext cx="9180512" cy="504000"/>
          </a:xfrm>
        </p:spPr>
        <p:txBody>
          <a:bodyPr anchor="ctr"/>
          <a:lstStyle/>
          <a:p>
            <a:r>
              <a:rPr lang="ru-RU" sz="1700" dirty="0" smtClean="0">
                <a:solidFill>
                  <a:srgbClr val="1F497D"/>
                </a:solidFill>
              </a:rPr>
              <a:t>17 марта 2021 </a:t>
            </a:r>
            <a:r>
              <a:rPr lang="ru-RU" sz="1700" dirty="0">
                <a:solidFill>
                  <a:srgbClr val="1F497D"/>
                </a:solidFill>
              </a:rPr>
              <a:t>г.</a:t>
            </a:r>
          </a:p>
          <a:p>
            <a:r>
              <a:rPr lang="ru-RU" sz="1700" dirty="0">
                <a:solidFill>
                  <a:srgbClr val="1F497D"/>
                </a:solidFill>
              </a:rPr>
              <a:t>Москва - </a:t>
            </a:r>
            <a:r>
              <a:rPr lang="ru-RU" sz="1700" dirty="0" smtClean="0">
                <a:solidFill>
                  <a:srgbClr val="1F497D"/>
                </a:solidFill>
              </a:rPr>
              <a:t>Саратов</a:t>
            </a:r>
            <a:endParaRPr lang="ru-RU" sz="17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64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0" y="-316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899594" y="116632"/>
            <a:ext cx="80648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70C0"/>
                </a:solidFill>
              </a:rPr>
              <a:t>Какие основные требования к договору страхования определены Законом?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317282227"/>
              </p:ext>
            </p:extLst>
          </p:nvPr>
        </p:nvGraphicFramePr>
        <p:xfrm>
          <a:off x="395535" y="981075"/>
          <a:ext cx="8352929" cy="5616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AB0AB2-87EF-4FE7-8D0C-B35C03945CB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39185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77751" y="5803714"/>
            <a:ext cx="802669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400" dirty="0">
                <a:solidFill>
                  <a:prstClr val="black"/>
                </a:solidFill>
                <a:cs typeface="Arial" panose="020B0604020202020204" pitchFamily="34" charset="0"/>
              </a:rPr>
              <a:t>С Правилами сельскохозяйственного страхования можно ознакомиться на  официальном сайте НСА </a:t>
            </a:r>
            <a:r>
              <a:rPr lang="en-US" sz="2400" dirty="0">
                <a:solidFill>
                  <a:prstClr val="black"/>
                </a:solidFill>
                <a:cs typeface="Arial" panose="020B0604020202020204" pitchFamily="34" charset="0"/>
                <a:hlinkClick r:id="rId3"/>
              </a:rPr>
              <a:t>www.naai.ru</a:t>
            </a:r>
            <a:r>
              <a:rPr lang="en-US" sz="24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830888" y="6356350"/>
            <a:ext cx="2133600" cy="365125"/>
          </a:xfrm>
        </p:spPr>
        <p:txBody>
          <a:bodyPr/>
          <a:lstStyle/>
          <a:p>
            <a:pPr>
              <a:defRPr/>
            </a:pPr>
            <a:fld id="{AAAE1763-C8B8-4884-9AE0-0192881FC88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0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800191821"/>
              </p:ext>
            </p:extLst>
          </p:nvPr>
        </p:nvGraphicFramePr>
        <p:xfrm>
          <a:off x="213320" y="1397000"/>
          <a:ext cx="867916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1043608" y="4797152"/>
            <a:ext cx="3312368" cy="504056"/>
          </a:xfrm>
          <a:prstGeom prst="roundRect">
            <a:avLst/>
          </a:prstGeom>
        </p:spPr>
        <p:txBody>
          <a:bodyPr wrap="square" numCol="3" rtlCol="0" anchor="ctr">
            <a:noAutofit/>
          </a:bodyPr>
          <a:lstStyle/>
          <a:p>
            <a:pPr marL="342900" indent="-342900" algn="ctr">
              <a:buAutoNum type="arabicPeriod"/>
            </a:pPr>
            <a:endParaRPr lang="ru-RU" sz="1600" dirty="0"/>
          </a:p>
        </p:txBody>
      </p:sp>
      <p:sp>
        <p:nvSpPr>
          <p:cNvPr id="15" name="Блок-схема: перфолента 14"/>
          <p:cNvSpPr/>
          <p:nvPr/>
        </p:nvSpPr>
        <p:spPr>
          <a:xfrm>
            <a:off x="1763688" y="6219212"/>
            <a:ext cx="914400" cy="804672"/>
          </a:xfrm>
          <a:prstGeom prst="flowChartPunchedTape">
            <a:avLst/>
          </a:prstGeom>
        </p:spPr>
        <p:txBody>
          <a:bodyPr wrap="square" numCol="3" rtlCol="0" anchor="ctr">
            <a:noAutofit/>
          </a:bodyPr>
          <a:lstStyle/>
          <a:p>
            <a:pPr marL="342900" indent="-342900" algn="ctr">
              <a:buAutoNum type="arabicPeriod"/>
            </a:pPr>
            <a:endParaRPr lang="ru-RU" sz="1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84488" y="109919"/>
            <a:ext cx="8280000" cy="7694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Как заключить договор агрострахования с господдержкой?</a:t>
            </a:r>
          </a:p>
          <a:p>
            <a:pPr>
              <a:defRPr/>
            </a:pPr>
            <a:r>
              <a:rPr lang="ru-RU" sz="2000" b="1" dirty="0" smtClean="0">
                <a:solidFill>
                  <a:srgbClr val="FF0000"/>
                </a:solidFill>
              </a:rPr>
              <a:t>Этап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1</a:t>
            </a:r>
            <a:r>
              <a:rPr lang="en-US" sz="2000" b="1" dirty="0" smtClean="0">
                <a:solidFill>
                  <a:srgbClr val="FF0000"/>
                </a:solidFill>
              </a:rPr>
              <a:t> – </a:t>
            </a:r>
            <a:r>
              <a:rPr lang="ru-RU" sz="2000" b="1" dirty="0" smtClean="0">
                <a:solidFill>
                  <a:srgbClr val="FF0000"/>
                </a:solidFill>
              </a:rPr>
              <a:t>ознакомится с Едиными правилами страхования</a:t>
            </a:r>
            <a:endParaRPr lang="ru-RU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55047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AB0AB2-87EF-4FE7-8D0C-B35C03945CB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0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1573928"/>
              </p:ext>
            </p:extLst>
          </p:nvPr>
        </p:nvGraphicFramePr>
        <p:xfrm>
          <a:off x="577751" y="1628799"/>
          <a:ext cx="7985192" cy="4608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6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459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762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46971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22739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632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24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№ п/п</a:t>
                      </a:r>
                      <a:endParaRPr lang="ru-RU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Наименование</a:t>
                      </a:r>
                      <a:endParaRPr lang="ru-RU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Регистрационный номер ЦБ РФ</a:t>
                      </a:r>
                      <a:endParaRPr lang="ru-RU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47675" algn="l"/>
                        </a:tabLst>
                      </a:pPr>
                      <a:r>
                        <a:rPr lang="ru-RU" sz="1300" dirty="0">
                          <a:effectLst/>
                        </a:rPr>
                        <a:t>№ п/п</a:t>
                      </a:r>
                      <a:endParaRPr lang="ru-RU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Наименование</a:t>
                      </a:r>
                      <a:endParaRPr lang="ru-RU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Регистрационный номер ЦБ РФ</a:t>
                      </a:r>
                      <a:endParaRPr lang="ru-RU" sz="13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267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dirty="0">
                          <a:effectLst/>
                          <a:latin typeface="+mn-lt"/>
                        </a:rPr>
                        <a:t>1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ПАО СК «Росгосстрах»</a:t>
                      </a: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0001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ПАО «САК «Энергогарант»</a:t>
                      </a: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1834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267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92100" algn="l"/>
                        </a:tabLst>
                      </a:pPr>
                      <a:r>
                        <a:rPr lang="ru-RU" sz="1400" b="1" dirty="0">
                          <a:effectLst/>
                          <a:latin typeface="+mn-lt"/>
                        </a:rPr>
                        <a:t>2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effectLst/>
                          <a:latin typeface="+mn-lt"/>
                        </a:rPr>
                        <a:t>САО «ВСК»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effectLst/>
                          <a:latin typeface="+mn-lt"/>
                        </a:rPr>
                        <a:t>0621</a:t>
                      </a:r>
                      <a:endParaRPr lang="ru-RU" sz="14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dirty="0">
                          <a:effectLst/>
                          <a:latin typeface="+mn-lt"/>
                        </a:rPr>
                        <a:t>10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АО «АльфаСтрахование»</a:t>
                      </a: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2239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425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АО «СОГАЗ»</a:t>
                      </a: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1208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dirty="0">
                          <a:effectLst/>
                          <a:latin typeface="+mn-lt"/>
                        </a:rPr>
                        <a:t>11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АО СК «РСХБ-Страхование»</a:t>
                      </a: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2947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6079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dirty="0">
                          <a:effectLst/>
                          <a:latin typeface="+mn-lt"/>
                        </a:rPr>
                        <a:t>4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АО «Страховая группа </a:t>
                      </a:r>
                      <a:br>
                        <a:rPr lang="ru-RU" sz="1400" dirty="0">
                          <a:effectLst/>
                          <a:latin typeface="+mn-lt"/>
                        </a:rPr>
                      </a:br>
                      <a:r>
                        <a:rPr lang="ru-RU" sz="1400" dirty="0">
                          <a:effectLst/>
                          <a:latin typeface="+mn-lt"/>
                        </a:rPr>
                        <a:t>АВАНГАРД-ГАРАНТ»</a:t>
                      </a:r>
                      <a:endParaRPr lang="ru-RU" sz="1400" b="0" dirty="0">
                        <a:effectLst/>
                        <a:latin typeface="+mn-lt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0796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dirty="0">
                          <a:effectLst/>
                          <a:latin typeface="+mn-lt"/>
                        </a:rPr>
                        <a:t>12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ООО СК «Сбербанк Страхование»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4331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024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dirty="0">
                          <a:effectLst/>
                          <a:latin typeface="+mn-lt"/>
                        </a:rPr>
                        <a:t>5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СПАО «РЕСО-Гарантия»</a:t>
                      </a: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1209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dirty="0">
                          <a:effectLst/>
                          <a:latin typeface="+mn-lt"/>
                        </a:rPr>
                        <a:t>13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ООО «СО «ВЕРНА»</a:t>
                      </a: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3245</a:t>
                      </a:r>
                      <a:endParaRPr lang="ru-RU" sz="1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267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dirty="0">
                          <a:effectLst/>
                          <a:latin typeface="+mn-lt"/>
                        </a:rPr>
                        <a:t>6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ООО «СК «Согласие»</a:t>
                      </a: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1307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14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РСО «ЕВРОИНС»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3954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3661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dirty="0">
                          <a:effectLst/>
                          <a:latin typeface="+mn-lt"/>
                        </a:rPr>
                        <a:t>7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АО «МАКС»</a:t>
                      </a: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1427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dirty="0">
                          <a:effectLst/>
                          <a:latin typeface="+mn-lt"/>
                        </a:rPr>
                        <a:t>15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ООО «Абсолют Страхование»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2496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2447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dirty="0">
                          <a:effectLst/>
                          <a:latin typeface="+mn-lt"/>
                        </a:rPr>
                        <a:t>8</a:t>
                      </a: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АО «СО «Талисман»</a:t>
                      </a:r>
                      <a:endParaRPr lang="ru-RU" sz="14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</a:rPr>
                        <a:t>1587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51520" y="6341258"/>
            <a:ext cx="8640960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schemeClr val="tx1"/>
                </a:solidFill>
              </a:rPr>
              <a:t>С</a:t>
            </a:r>
            <a:r>
              <a:rPr lang="ru-RU" sz="1400" dirty="0">
                <a:solidFill>
                  <a:schemeClr val="tx2"/>
                </a:solidFill>
              </a:rPr>
              <a:t> </a:t>
            </a:r>
            <a:r>
              <a:rPr lang="en" sz="2000" dirty="0">
                <a:solidFill>
                  <a:srgbClr val="CA3F3C"/>
                </a:solidFill>
                <a:latin typeface="Stencil" panose="040409050D0802020404" pitchFamily="82" charset="0"/>
                <a:cs typeface="Arial" panose="020B0604020202020204" pitchFamily="34" charset="0"/>
              </a:rPr>
              <a:t>2016</a:t>
            </a:r>
            <a:r>
              <a:rPr lang="ru-RU" sz="2000" dirty="0">
                <a:solidFill>
                  <a:srgbClr val="CA3F3C"/>
                </a:solidFill>
                <a:latin typeface="Stencil" panose="040409050D0802020404" pitchFamily="82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года только члены НСА могут осуществлять с/х страхование с господдержкой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7751" y="1034733"/>
            <a:ext cx="8242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Возможно обращение сразу в несколько компаний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4488" y="109919"/>
            <a:ext cx="8280000" cy="7694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Как заключить договор агрострахования с господдержкой?</a:t>
            </a:r>
          </a:p>
          <a:p>
            <a:pPr>
              <a:defRPr/>
            </a:pPr>
            <a:r>
              <a:rPr lang="ru-RU" sz="2000" b="1" dirty="0">
                <a:solidFill>
                  <a:srgbClr val="FF0000"/>
                </a:solidFill>
              </a:rPr>
              <a:t>Этап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>
                <a:solidFill>
                  <a:srgbClr val="FF0000"/>
                </a:solidFill>
              </a:rPr>
              <a:t>2</a:t>
            </a:r>
            <a:r>
              <a:rPr lang="en-US" sz="2000" b="1" dirty="0">
                <a:solidFill>
                  <a:srgbClr val="FF0000"/>
                </a:solidFill>
              </a:rPr>
              <a:t> – </a:t>
            </a:r>
            <a:r>
              <a:rPr lang="ru-RU" sz="2000" b="1" dirty="0">
                <a:solidFill>
                  <a:srgbClr val="FF0000"/>
                </a:solidFill>
              </a:rPr>
              <a:t>выбрать страховую компанию</a:t>
            </a:r>
            <a:endParaRPr lang="ru-RU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91094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81" y="2758281"/>
            <a:ext cx="8047683" cy="2216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77750" y="1268760"/>
            <a:ext cx="80266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Заявление на страхование – </a:t>
            </a:r>
            <a:r>
              <a:rPr lang="ru-RU" sz="2200" b="1" dirty="0">
                <a:solidFill>
                  <a:prstClr val="black"/>
                </a:solidFill>
                <a:cs typeface="Arial" panose="020B0604020202020204" pitchFamily="34" charset="0"/>
              </a:rPr>
              <a:t>ключевой обязательный документ</a:t>
            </a: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, необходимый для заключения договора страхования.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77749" y="2048959"/>
            <a:ext cx="80266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Ответственность за достоверность сведений, указанных в заявлении, несет аграрий. 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AB0AB2-87EF-4FE7-8D0C-B35C03945CB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0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77751" y="5206553"/>
            <a:ext cx="8170713" cy="12926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400" b="1" dirty="0">
                <a:solidFill>
                  <a:srgbClr val="FF0000"/>
                </a:solidFill>
                <a:cs typeface="Arial" panose="020B0604020202020204" pitchFamily="34" charset="0"/>
              </a:rPr>
              <a:t>НСА Рекомендует: 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Максимально внимательно отнестись к заполнению заявления.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При наличии вопросов – уточнить у Страховщика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84488" y="109919"/>
            <a:ext cx="8280000" cy="7694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Как заключить договор агрострахования с господдержкой?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Этап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>
                <a:solidFill>
                  <a:srgbClr val="FF0000"/>
                </a:solidFill>
              </a:rPr>
              <a:t>3</a:t>
            </a:r>
            <a:r>
              <a:rPr lang="en-US" sz="2000" b="1" dirty="0">
                <a:solidFill>
                  <a:srgbClr val="FF0000"/>
                </a:solidFill>
              </a:rPr>
              <a:t> – </a:t>
            </a:r>
            <a:r>
              <a:rPr lang="ru-RU" sz="2000" b="1" dirty="0">
                <a:solidFill>
                  <a:srgbClr val="FF0000"/>
                </a:solidFill>
              </a:rPr>
              <a:t>заполнить заявление на страхование</a:t>
            </a:r>
          </a:p>
        </p:txBody>
      </p:sp>
    </p:spTree>
    <p:extLst>
      <p:ext uri="{BB962C8B-B14F-4D97-AF65-F5344CB8AC3E}">
        <p14:creationId xmlns:p14="http://schemas.microsoft.com/office/powerpoint/2010/main" val="3158328479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945654" y="1829047"/>
            <a:ext cx="6696744" cy="2099066"/>
          </a:xfrm>
          <a:prstGeom prst="roundRect">
            <a:avLst/>
          </a:prstGeom>
        </p:spPr>
        <p:txBody>
          <a:bodyPr wrap="square" numCol="3" rtlCol="0" anchor="ctr">
            <a:noAutofit/>
          </a:bodyPr>
          <a:lstStyle/>
          <a:p>
            <a:pPr marL="342900" indent="-342900" algn="ctr">
              <a:buAutoNum type="arabicPeriod"/>
            </a:pPr>
            <a:endParaRPr lang="ru-RU" sz="1600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0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350052737"/>
              </p:ext>
            </p:extLst>
          </p:nvPr>
        </p:nvGraphicFramePr>
        <p:xfrm>
          <a:off x="213320" y="1108968"/>
          <a:ext cx="8679160" cy="3760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43608" y="1110709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39952" y="1108968"/>
            <a:ext cx="861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0272" y="1108967"/>
            <a:ext cx="861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/>
              <a:t>3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4550638"/>
            <a:ext cx="8496944" cy="20467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400" b="1" dirty="0">
                <a:solidFill>
                  <a:srgbClr val="FF0000"/>
                </a:solidFill>
                <a:cs typeface="Arial" panose="020B0604020202020204" pitchFamily="34" charset="0"/>
              </a:rPr>
              <a:t>При выборе программы страхования аграрий должен учесть: 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Актуальные для него риски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Потребности в защите - какой размер ущерба он может оставить на собственном удержании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 Финансовые возможности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84488" y="109919"/>
            <a:ext cx="8280000" cy="7694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Как заключить договор агрострахования с господдержкой?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Этап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>
                <a:solidFill>
                  <a:srgbClr val="FF0000"/>
                </a:solidFill>
              </a:rPr>
              <a:t>3.1</a:t>
            </a:r>
            <a:r>
              <a:rPr lang="en-US" sz="2000" b="1" dirty="0">
                <a:solidFill>
                  <a:srgbClr val="FF0000"/>
                </a:solidFill>
              </a:rPr>
              <a:t> – </a:t>
            </a:r>
            <a:r>
              <a:rPr lang="ru-RU" sz="2000" b="1" dirty="0">
                <a:solidFill>
                  <a:srgbClr val="FF0000"/>
                </a:solidFill>
              </a:rPr>
              <a:t>выбрать </a:t>
            </a:r>
            <a:r>
              <a:rPr lang="ru-RU" sz="2000" b="1" dirty="0" smtClean="0">
                <a:solidFill>
                  <a:srgbClr val="FF0000"/>
                </a:solidFill>
              </a:rPr>
              <a:t>оптимальную программу страхования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06417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67544" y="1196752"/>
            <a:ext cx="8136904" cy="2945095"/>
          </a:xfrm>
          <a:prstGeom prst="rect">
            <a:avLst/>
          </a:prstGeom>
        </p:spPr>
        <p:txBody>
          <a:bodyPr wrap="square" numCol="3">
            <a:noAutofit/>
          </a:bodyPr>
          <a:lstStyle/>
          <a:p>
            <a:pPr marL="342900" indent="-342900">
              <a:buAutoNum type="arabicPeriod"/>
            </a:pPr>
            <a:r>
              <a:rPr lang="ru-RU" sz="1500" dirty="0"/>
              <a:t>Атмосферная засуха  </a:t>
            </a:r>
          </a:p>
          <a:p>
            <a:pPr marL="342900" indent="-342900">
              <a:buAutoNum type="arabicPeriod"/>
            </a:pPr>
            <a:r>
              <a:rPr lang="ru-RU" sz="1500" dirty="0"/>
              <a:t>Почвенная засуха  </a:t>
            </a:r>
          </a:p>
          <a:p>
            <a:pPr marL="342900" indent="-342900">
              <a:buAutoNum type="arabicPeriod"/>
            </a:pPr>
            <a:r>
              <a:rPr lang="ru-RU" sz="1500" dirty="0"/>
              <a:t>Суховей </a:t>
            </a:r>
          </a:p>
          <a:p>
            <a:pPr marL="342900" indent="-342900">
              <a:buAutoNum type="arabicPeriod"/>
            </a:pPr>
            <a:r>
              <a:rPr lang="ru-RU" sz="1500" dirty="0"/>
              <a:t>Заморозки  </a:t>
            </a:r>
          </a:p>
          <a:p>
            <a:pPr marL="342900" indent="-342900">
              <a:buAutoNum type="arabicPeriod"/>
            </a:pPr>
            <a:r>
              <a:rPr lang="ru-RU" sz="1500" dirty="0"/>
              <a:t>Вымерзание  </a:t>
            </a:r>
          </a:p>
          <a:p>
            <a:pPr marL="342900" indent="-342900">
              <a:buAutoNum type="arabicPeriod"/>
            </a:pPr>
            <a:r>
              <a:rPr lang="ru-RU" sz="1500" dirty="0" err="1"/>
              <a:t>Выпревание</a:t>
            </a:r>
            <a:r>
              <a:rPr lang="ru-RU" sz="1500" dirty="0"/>
              <a:t> </a:t>
            </a:r>
          </a:p>
          <a:p>
            <a:pPr marL="342900" indent="-342900">
              <a:buAutoNum type="arabicPeriod"/>
            </a:pPr>
            <a:r>
              <a:rPr lang="ru-RU" sz="1500" dirty="0"/>
              <a:t>Градобитие  </a:t>
            </a:r>
          </a:p>
          <a:p>
            <a:pPr marL="342900" indent="-342900">
              <a:buAutoNum type="arabicPeriod"/>
            </a:pPr>
            <a:r>
              <a:rPr lang="ru-RU" sz="1500" dirty="0"/>
              <a:t>Пыльная буря  </a:t>
            </a:r>
          </a:p>
          <a:p>
            <a:pPr marL="342900" indent="-342900">
              <a:buAutoNum type="arabicPeriod"/>
            </a:pPr>
            <a:r>
              <a:rPr lang="ru-RU" sz="1500" dirty="0"/>
              <a:t>Ледяная корка </a:t>
            </a:r>
          </a:p>
          <a:p>
            <a:pPr marL="342900" indent="-342900">
              <a:buAutoNum type="arabicPeriod"/>
            </a:pPr>
            <a:r>
              <a:rPr lang="ru-RU" sz="1500" dirty="0"/>
              <a:t>Половодье  </a:t>
            </a:r>
          </a:p>
          <a:p>
            <a:pPr marL="342900" indent="-342900">
              <a:buAutoNum type="arabicPeriod"/>
            </a:pPr>
            <a:r>
              <a:rPr lang="ru-RU" sz="1500" dirty="0"/>
              <a:t>Переувлажнение почвы </a:t>
            </a:r>
          </a:p>
          <a:p>
            <a:pPr marL="342900" indent="-342900">
              <a:buAutoNum type="arabicPeriod"/>
            </a:pPr>
            <a:r>
              <a:rPr lang="ru-RU" sz="1500" dirty="0"/>
              <a:t>Наводнение</a:t>
            </a:r>
          </a:p>
          <a:p>
            <a:pPr marL="342900" indent="-342900">
              <a:buAutoNum type="arabicPeriod"/>
            </a:pPr>
            <a:r>
              <a:rPr lang="ru-RU" sz="1500" dirty="0"/>
              <a:t>Подтопление</a:t>
            </a:r>
          </a:p>
          <a:p>
            <a:pPr marL="342900" indent="-342900">
              <a:buAutoNum type="arabicPeriod"/>
            </a:pPr>
            <a:r>
              <a:rPr lang="ru-RU" sz="1500" dirty="0"/>
              <a:t>Паводок</a:t>
            </a:r>
          </a:p>
          <a:p>
            <a:pPr marL="342900" indent="-342900">
              <a:buAutoNum type="arabicPeriod"/>
            </a:pPr>
            <a:r>
              <a:rPr lang="ru-RU" sz="1500" dirty="0"/>
              <a:t>Оползень </a:t>
            </a:r>
          </a:p>
          <a:p>
            <a:pPr marL="342900" indent="-342900">
              <a:buAutoNum type="arabicPeriod"/>
            </a:pPr>
            <a:r>
              <a:rPr lang="ru-RU" sz="1500" dirty="0"/>
              <a:t>Сильный ветер </a:t>
            </a:r>
          </a:p>
          <a:p>
            <a:pPr marL="342900" indent="-342900">
              <a:buAutoNum type="arabicPeriod"/>
            </a:pPr>
            <a:r>
              <a:rPr lang="ru-RU" sz="1500" dirty="0"/>
              <a:t>Ураганный ветер </a:t>
            </a:r>
          </a:p>
          <a:p>
            <a:pPr marL="342900" indent="-342900">
              <a:buAutoNum type="arabicPeriod"/>
            </a:pPr>
            <a:r>
              <a:rPr lang="ru-RU" sz="1500" dirty="0"/>
              <a:t>Землетрясение </a:t>
            </a:r>
          </a:p>
          <a:p>
            <a:pPr marL="342900" indent="-342900">
              <a:buAutoNum type="arabicPeriod"/>
            </a:pPr>
            <a:r>
              <a:rPr lang="ru-RU" sz="1500" dirty="0"/>
              <a:t>Лавина  </a:t>
            </a:r>
          </a:p>
          <a:p>
            <a:pPr marL="342900" indent="-342900">
              <a:buAutoNum type="arabicPeriod"/>
            </a:pPr>
            <a:r>
              <a:rPr lang="ru-RU" sz="1500" dirty="0"/>
              <a:t>Сель </a:t>
            </a:r>
          </a:p>
          <a:p>
            <a:pPr marL="342900" indent="-342900">
              <a:buAutoNum type="arabicPeriod"/>
            </a:pPr>
            <a:r>
              <a:rPr lang="ru-RU" sz="1500" dirty="0"/>
              <a:t>Природный пожар </a:t>
            </a:r>
          </a:p>
          <a:p>
            <a:pPr marL="342900" indent="-342900">
              <a:buAutoNum type="arabicPeriod"/>
            </a:pPr>
            <a:r>
              <a:rPr lang="ru-RU" sz="1500" dirty="0"/>
              <a:t>Эпифитотия</a:t>
            </a:r>
          </a:p>
          <a:p>
            <a:r>
              <a:rPr lang="ru-RU" sz="1500" dirty="0" smtClean="0"/>
              <a:t>23. </a:t>
            </a:r>
            <a:r>
              <a:rPr lang="ru-RU" sz="1500" dirty="0"/>
              <a:t>сильный ливень</a:t>
            </a:r>
          </a:p>
          <a:p>
            <a:r>
              <a:rPr lang="ru-RU" sz="1500" dirty="0" smtClean="0"/>
              <a:t>24. </a:t>
            </a:r>
            <a:r>
              <a:rPr lang="ru-RU" sz="1500" dirty="0"/>
              <a:t>сильный или продолжительный дождь</a:t>
            </a:r>
          </a:p>
          <a:p>
            <a:r>
              <a:rPr lang="ru-RU" sz="1500" dirty="0" smtClean="0"/>
              <a:t>25. </a:t>
            </a:r>
            <a:r>
              <a:rPr lang="ru-RU" sz="1500" dirty="0"/>
              <a:t>раннее появление или установление снежного покрова</a:t>
            </a:r>
          </a:p>
          <a:p>
            <a:r>
              <a:rPr lang="ru-RU" sz="1500" dirty="0" smtClean="0"/>
              <a:t>26. </a:t>
            </a:r>
            <a:r>
              <a:rPr lang="ru-RU" sz="1500" dirty="0"/>
              <a:t>промерзание верхнего слоя почвы</a:t>
            </a:r>
          </a:p>
          <a:p>
            <a:r>
              <a:rPr lang="ru-RU" sz="1500" dirty="0" smtClean="0"/>
              <a:t>27. </a:t>
            </a:r>
            <a:r>
              <a:rPr lang="ru-RU" sz="1500" dirty="0"/>
              <a:t>Нарушение электро-, тепло-, водоснабжения в результате стихийных бедствий </a:t>
            </a:r>
            <a:br>
              <a:rPr lang="ru-RU" sz="1500" dirty="0"/>
            </a:br>
            <a:r>
              <a:rPr lang="ru-RU" sz="1500" dirty="0"/>
              <a:t>(для культур, выращиваемых в  защищенном грунте или на мелиорируемых землях)</a:t>
            </a:r>
          </a:p>
          <a:p>
            <a:endParaRPr lang="ru-RU" sz="1500" dirty="0"/>
          </a:p>
          <a:p>
            <a:pPr marL="342900" indent="-342900">
              <a:buAutoNum type="arabicPeriod"/>
            </a:pPr>
            <a:endParaRPr lang="ru-RU" sz="1500" dirty="0"/>
          </a:p>
        </p:txBody>
      </p:sp>
      <p:pic>
        <p:nvPicPr>
          <p:cNvPr id="10" name="Picture 10" descr="main_2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2552" y="4837899"/>
            <a:ext cx="2098576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 descr="grad(1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4941143"/>
            <a:ext cx="19685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3" descr="675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4828716"/>
            <a:ext cx="19685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4" descr="58383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5728" y="4941143"/>
            <a:ext cx="206394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6758880" y="6356350"/>
            <a:ext cx="2133600" cy="365125"/>
          </a:xfrm>
        </p:spPr>
        <p:txBody>
          <a:bodyPr/>
          <a:lstStyle/>
          <a:p>
            <a:pPr>
              <a:defRPr/>
            </a:pPr>
            <a:fld id="{86AB0AB2-87EF-4FE7-8D0C-B35C03945CB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0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2" name="Прямая соединительная линия 21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99592" y="908720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4488" y="109919"/>
            <a:ext cx="8280000" cy="7694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Как заключить договор агрострахования с господдержкой?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Этап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3.2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>
                <a:solidFill>
                  <a:srgbClr val="FF0000"/>
                </a:solidFill>
              </a:rPr>
              <a:t>– </a:t>
            </a:r>
            <a:r>
              <a:rPr lang="ru-RU" sz="2000" b="1" dirty="0">
                <a:solidFill>
                  <a:srgbClr val="FF0000"/>
                </a:solidFill>
              </a:rPr>
              <a:t>выбрать актуальные риски</a:t>
            </a:r>
          </a:p>
        </p:txBody>
      </p:sp>
      <p:sp>
        <p:nvSpPr>
          <p:cNvPr id="16" name="Объект 1"/>
          <p:cNvSpPr txBox="1">
            <a:spLocks/>
          </p:cNvSpPr>
          <p:nvPr/>
        </p:nvSpPr>
        <p:spPr>
          <a:xfrm>
            <a:off x="467544" y="4272504"/>
            <a:ext cx="8314729" cy="5966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Arial" pitchFamily="34" charset="0"/>
              <a:buNone/>
            </a:pPr>
            <a:r>
              <a:rPr lang="ru-RU" sz="1600" b="1" dirty="0">
                <a:solidFill>
                  <a:srgbClr val="C00000"/>
                </a:solidFill>
              </a:rPr>
              <a:t>По желанию агрария можно застраховаться от воздействия одного, нескольких или всех рисков</a:t>
            </a:r>
            <a:endParaRPr lang="ru-RU" sz="1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549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517225"/>
              </p:ext>
            </p:extLst>
          </p:nvPr>
        </p:nvGraphicFramePr>
        <p:xfrm>
          <a:off x="179512" y="1268760"/>
          <a:ext cx="3672408" cy="2387310"/>
        </p:xfrm>
        <a:graphic>
          <a:graphicData uri="http://schemas.openxmlformats.org/drawingml/2006/table">
            <a:tbl>
              <a:tblPr/>
              <a:tblGrid>
                <a:gridCol w="17568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155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37029">
                <a:tc gridSpan="2"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541" marR="6541" marT="654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57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Регион</a:t>
                      </a: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1" u="none" strike="noStrike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Саратовская область</a:t>
                      </a:r>
                      <a:endParaRPr lang="ru-RU" sz="1400" b="0" i="1" u="none" strike="noStrike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57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Культура</a:t>
                      </a: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1" u="none" strike="noStrike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Пшеница озимая</a:t>
                      </a:r>
                      <a:endParaRPr lang="ru-RU" sz="1400" b="0" i="1" u="none" strike="noStrike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23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Цена реализации, ц/руб.</a:t>
                      </a: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1" u="none" strike="noStrike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1400" b="0" i="1" u="none" strike="noStrike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000</a:t>
                      </a:r>
                      <a:r>
                        <a:rPr lang="ru-RU" sz="1400" b="0" i="1" u="none" strike="noStrike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руб./ц.</a:t>
                      </a:r>
                      <a:endParaRPr lang="ru-RU" sz="1400" b="0" i="1" u="none" strike="noStrike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28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Средняя 5-летняя урожайность, ц/га</a:t>
                      </a: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1" u="none" strike="noStrike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30 ц/га.</a:t>
                      </a:r>
                      <a:endParaRPr lang="ru-RU" sz="1400" b="0" i="1" u="none" strike="noStrike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728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Стоимость</a:t>
                      </a:r>
                      <a:r>
                        <a:rPr lang="ru-RU" sz="1400" b="0" i="1" u="none" strike="noStrike" baseline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урожая, руб.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1" u="none" strike="noStrike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30 000 руб.</a:t>
                      </a:r>
                      <a:endParaRPr lang="ru-RU" sz="1400" b="0" i="1" u="none" strike="noStrike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086072" y="1033134"/>
            <a:ext cx="2827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Пример расчета на 1 га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AE1763-C8B8-4884-9AE0-0192881FC88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45654" y="1700808"/>
            <a:ext cx="6696744" cy="2099066"/>
          </a:xfrm>
          <a:prstGeom prst="roundRect">
            <a:avLst/>
          </a:prstGeom>
        </p:spPr>
        <p:txBody>
          <a:bodyPr wrap="square" numCol="3" rtlCol="0" anchor="ctr">
            <a:noAutofit/>
          </a:bodyPr>
          <a:lstStyle/>
          <a:p>
            <a:pPr marL="342900" indent="-342900" algn="ctr">
              <a:buAutoNum type="arabicPeriod"/>
            </a:pPr>
            <a:endParaRPr lang="ru-RU" sz="1600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0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3727065"/>
              </p:ext>
            </p:extLst>
          </p:nvPr>
        </p:nvGraphicFramePr>
        <p:xfrm>
          <a:off x="323528" y="3933056"/>
          <a:ext cx="8462618" cy="2196237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22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47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064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1057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800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45120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7569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411396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Программа страхования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Параметры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Страховой тариф*,</a:t>
                      </a:r>
                      <a:r>
                        <a:rPr lang="ru-RU" sz="1100" baseline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</a:t>
                      </a:r>
                      <a:endParaRPr lang="ru-RU" sz="11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Страховая премия (аграрий, 50%), руб.</a:t>
                      </a:r>
                    </a:p>
                    <a:p>
                      <a:pPr algn="ctr"/>
                      <a:endParaRPr lang="ru-RU" sz="11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Страховая выплата при полной гибели, руб.</a:t>
                      </a:r>
                      <a:endParaRPr lang="ru-RU" sz="11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0009">
                <a:tc vMerge="1"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baseline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франшиза</a:t>
                      </a:r>
                      <a:endParaRPr lang="ru-RU" sz="11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Страховая</a:t>
                      </a:r>
                      <a:r>
                        <a:rPr lang="ru-RU" sz="1100" b="1" baseline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сумма</a:t>
                      </a:r>
                      <a:endParaRPr lang="ru-RU" sz="11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Риски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270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 риски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6,6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990</a:t>
                      </a:r>
                      <a:endParaRPr lang="ru-RU" sz="14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27 0</a:t>
                      </a:r>
                      <a:r>
                        <a:rPr lang="ru-RU" sz="14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00</a:t>
                      </a:r>
                      <a:endParaRPr lang="ru-RU" sz="14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270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kern="12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 риски</a:t>
                      </a: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2,3</a:t>
                      </a:r>
                      <a:endParaRPr lang="ru-RU" sz="14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242</a:t>
                      </a:r>
                      <a:endParaRPr lang="ru-RU" sz="14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10 500</a:t>
                      </a: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5270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Засуха почвенная</a:t>
                      </a:r>
                      <a:endParaRPr lang="ru-RU" sz="12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5,28</a:t>
                      </a:r>
                      <a:endParaRPr lang="ru-RU" sz="14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792</a:t>
                      </a:r>
                      <a:endParaRPr lang="ru-RU" sz="14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kern="1200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27 000</a:t>
                      </a:r>
                      <a:r>
                        <a:rPr lang="ru-RU" sz="1400" b="0" kern="12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 </a:t>
                      </a:r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0**</a:t>
                      </a:r>
                      <a:r>
                        <a:rPr lang="ru-RU" sz="1400" b="0" kern="1200" baseline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ru-RU" sz="1400" b="0" kern="12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117411E-92A4-46CE-B8FB-9CF891E5A86F}"/>
              </a:ext>
            </a:extLst>
          </p:cNvPr>
          <p:cNvSpPr txBox="1"/>
          <p:nvPr/>
        </p:nvSpPr>
        <p:spPr>
          <a:xfrm>
            <a:off x="4823568" y="6354906"/>
            <a:ext cx="36724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*Страховой тариф приравнен к ставке субсидирования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1536755"/>
            <a:ext cx="4680520" cy="21082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FF0000"/>
                </a:solidFill>
                <a:cs typeface="Arial" panose="020B0604020202020204" pitchFamily="34" charset="0"/>
              </a:rPr>
              <a:t>НСА рекомендует </a:t>
            </a:r>
            <a:r>
              <a:rPr lang="ru-RU" dirty="0">
                <a:solidFill>
                  <a:prstClr val="black"/>
                </a:solidFill>
                <a:cs typeface="Arial" panose="020B0604020202020204" pitchFamily="34" charset="0"/>
              </a:rPr>
              <a:t>стоимость страхования оптимизировать за счет применения безусловных франшиз и страховых сумм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FF0000"/>
                </a:solidFill>
                <a:cs typeface="Arial" panose="020B0604020202020204" pitchFamily="34" charset="0"/>
              </a:rPr>
              <a:t>**</a:t>
            </a:r>
            <a:r>
              <a:rPr lang="ru-RU" dirty="0">
                <a:solidFill>
                  <a:prstClr val="black"/>
                </a:solidFill>
                <a:cs typeface="Arial" panose="020B0604020202020204" pitchFamily="34" charset="0"/>
              </a:rPr>
              <a:t>При страховании отдельных рисков, страховая выплата будет осуществлена только в случае наступления указанных рисков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84488" y="109919"/>
            <a:ext cx="8280000" cy="7694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Как заключить договор агрострахования с господдержкой?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Этап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3.3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– </a:t>
            </a:r>
            <a:r>
              <a:rPr lang="ru-RU" sz="2000" b="1" dirty="0">
                <a:solidFill>
                  <a:srgbClr val="FF0000"/>
                </a:solidFill>
              </a:rPr>
              <a:t>выбрать </a:t>
            </a:r>
            <a:r>
              <a:rPr lang="ru-RU" sz="2000" b="1" dirty="0" smtClean="0">
                <a:solidFill>
                  <a:srgbClr val="FF0000"/>
                </a:solidFill>
              </a:rPr>
              <a:t>оптимальные параметры страховой защиты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420214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374661"/>
              </p:ext>
            </p:extLst>
          </p:nvPr>
        </p:nvGraphicFramePr>
        <p:xfrm>
          <a:off x="323528" y="2492895"/>
          <a:ext cx="8496944" cy="3600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2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93071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24387">
                <a:tc>
                  <a:txBody>
                    <a:bodyPr/>
                    <a:lstStyle/>
                    <a:p>
                      <a:r>
                        <a:rPr lang="ru-RU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Наименование документа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62366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200" dirty="0"/>
                        <a:t>Формы статистической отчетности (29-СХ/2-фермер; 4-СХ/1-фермер) за 5 лет,</a:t>
                      </a:r>
                      <a:r>
                        <a:rPr lang="ru-RU" sz="2200" baseline="0" dirty="0"/>
                        <a:t> предшествующих году заключения договора</a:t>
                      </a:r>
                      <a:endParaRPr lang="ru-RU" sz="22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64870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/>
                        <a:t>Карта полей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2926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/>
                        <a:t>Технологическая карта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2926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Документы, подтверждающие качество семян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2926">
                <a:tc>
                  <a:txBody>
                    <a:bodyPr/>
                    <a:lstStyle/>
                    <a:p>
                      <a:pPr algn="ctr"/>
                      <a:r>
                        <a:rPr lang="ru-RU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Документы, подтверждающие право пользования с/х угодьями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5535" y="1496978"/>
            <a:ext cx="83529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Страховщик вправе дополнительно к заявлению запросить документы, характеризующие степень страхового риска (п. 7.2.3. Правил 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AB0AB2-87EF-4FE7-8D0C-B35C03945CB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0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84488" y="109919"/>
            <a:ext cx="8280000" cy="7694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Как заключить договор агрострахования с господдержкой?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Этап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4</a:t>
            </a:r>
            <a:r>
              <a:rPr lang="en-US" sz="2000" b="1" dirty="0" smtClean="0">
                <a:solidFill>
                  <a:srgbClr val="FF0000"/>
                </a:solidFill>
              </a:rPr>
              <a:t> – </a:t>
            </a:r>
            <a:r>
              <a:rPr lang="ru-RU" sz="2000" b="1" dirty="0" smtClean="0">
                <a:solidFill>
                  <a:srgbClr val="FF0000"/>
                </a:solidFill>
              </a:rPr>
              <a:t>представить Страховщику дополнительные документы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155251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1124745"/>
            <a:ext cx="8229600" cy="1152127"/>
          </a:xfrm>
        </p:spPr>
        <p:txBody>
          <a:bodyPr>
            <a:noAutofit/>
          </a:bodyPr>
          <a:lstStyle/>
          <a:p>
            <a:pPr marL="0" lvl="0" indent="0" algn="just">
              <a:spcBef>
                <a:spcPts val="0"/>
              </a:spcBef>
              <a:spcAft>
                <a:spcPts val="600"/>
              </a:spcAft>
              <a:buClrTx/>
              <a:buSzTx/>
              <a:buNone/>
            </a:pPr>
            <a:r>
              <a:rPr lang="ru-RU" sz="2000" b="1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Период страхования </a:t>
            </a:r>
            <a:r>
              <a:rPr lang="ru-RU" sz="20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– период, в течение которого события относятся к страховым, то есть к событиям, убытки в результате которых возмещаются страховщиком при наступлении страхового случая.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611560" y="3725020"/>
            <a:ext cx="6852724" cy="936104"/>
          </a:xfrm>
          <a:prstGeom prst="rightArrow">
            <a:avLst/>
          </a:prstGeom>
          <a:solidFill>
            <a:srgbClr val="AECD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Период выращивания с/х культуры</a:t>
            </a:r>
          </a:p>
        </p:txBody>
      </p:sp>
      <p:cxnSp>
        <p:nvCxnSpPr>
          <p:cNvPr id="15" name="Прямая соединительная линия 14"/>
          <p:cNvCxnSpPr>
            <a:stCxn id="44" idx="0"/>
          </p:cNvCxnSpPr>
          <p:nvPr/>
        </p:nvCxnSpPr>
        <p:spPr>
          <a:xfrm>
            <a:off x="591191" y="3145496"/>
            <a:ext cx="20369" cy="19578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40" idx="2"/>
          </p:cNvCxnSpPr>
          <p:nvPr/>
        </p:nvCxnSpPr>
        <p:spPr>
          <a:xfrm flipH="1">
            <a:off x="7464284" y="3429857"/>
            <a:ext cx="1" cy="1621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18" idx="2"/>
          </p:cNvCxnSpPr>
          <p:nvPr/>
        </p:nvCxnSpPr>
        <p:spPr>
          <a:xfrm flipH="1">
            <a:off x="1619670" y="3937584"/>
            <a:ext cx="2" cy="11657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44" idx="2"/>
          </p:cNvCxnSpPr>
          <p:nvPr/>
        </p:nvCxnSpPr>
        <p:spPr>
          <a:xfrm>
            <a:off x="3446048" y="3145496"/>
            <a:ext cx="1" cy="19578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3446049" y="4734390"/>
            <a:ext cx="1368152" cy="565146"/>
          </a:xfrm>
          <a:prstGeom prst="rect">
            <a:avLst/>
          </a:prstGeom>
        </p:spPr>
        <p:txBody>
          <a:bodyPr wrap="square" lIns="72000" tIns="36000" rIns="72000" bIns="36000">
            <a:spAutoFit/>
          </a:bodyPr>
          <a:lstStyle/>
          <a:p>
            <a:pPr lvl="0">
              <a:spcAft>
                <a:spcPts val="600"/>
              </a:spcAft>
            </a:pPr>
            <a:r>
              <a:rPr lang="ru-RU" sz="1600" dirty="0">
                <a:solidFill>
                  <a:srgbClr val="002060"/>
                </a:solidFill>
              </a:rPr>
              <a:t>Уплата 1-го взноса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446048" y="2492896"/>
            <a:ext cx="4018236" cy="318924"/>
          </a:xfrm>
          <a:prstGeom prst="rect">
            <a:avLst/>
          </a:prstGeom>
        </p:spPr>
        <p:txBody>
          <a:bodyPr wrap="square" lIns="72000" tIns="36000" rIns="72000" bIns="3600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ru-RU" sz="1600" b="1" dirty="0">
                <a:solidFill>
                  <a:srgbClr val="00B050"/>
                </a:solidFill>
              </a:rPr>
              <a:t>защищено страхованием!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8" name="Правая фигурная скобка 17"/>
          <p:cNvSpPr/>
          <p:nvPr/>
        </p:nvSpPr>
        <p:spPr>
          <a:xfrm rot="16200000">
            <a:off x="942536" y="3260448"/>
            <a:ext cx="346161" cy="100811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596336" y="4842796"/>
            <a:ext cx="972108" cy="318924"/>
          </a:xfrm>
          <a:prstGeom prst="rect">
            <a:avLst/>
          </a:prstGeom>
        </p:spPr>
        <p:txBody>
          <a:bodyPr wrap="square" lIns="72000" tIns="36000" rIns="72000" bIns="36000">
            <a:spAutoFit/>
          </a:bodyPr>
          <a:lstStyle/>
          <a:p>
            <a:pPr lvl="0" algn="just">
              <a:spcAft>
                <a:spcPts val="600"/>
              </a:spcAft>
            </a:pPr>
            <a:r>
              <a:rPr lang="ru-RU" sz="1600" dirty="0">
                <a:solidFill>
                  <a:srgbClr val="002060"/>
                </a:solidFill>
              </a:rPr>
              <a:t>Уборка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11560" y="4736062"/>
            <a:ext cx="1944216" cy="318924"/>
          </a:xfrm>
          <a:prstGeom prst="rect">
            <a:avLst/>
          </a:prstGeom>
        </p:spPr>
        <p:txBody>
          <a:bodyPr wrap="square" lIns="72000" tIns="36000" rIns="72000" bIns="36000">
            <a:spAutoFit/>
          </a:bodyPr>
          <a:lstStyle/>
          <a:p>
            <a:pPr lvl="0" algn="just">
              <a:spcAft>
                <a:spcPts val="600"/>
              </a:spcAft>
            </a:pPr>
            <a:r>
              <a:rPr lang="ru-RU" sz="1600" dirty="0">
                <a:solidFill>
                  <a:srgbClr val="002060"/>
                </a:solidFill>
              </a:rPr>
              <a:t>Посев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619670" y="4736062"/>
            <a:ext cx="1296147" cy="565146"/>
          </a:xfrm>
          <a:prstGeom prst="rect">
            <a:avLst/>
          </a:prstGeom>
        </p:spPr>
        <p:txBody>
          <a:bodyPr wrap="square" lIns="72000" tIns="36000" rIns="72000" bIns="36000">
            <a:spAutoFit/>
          </a:bodyPr>
          <a:lstStyle/>
          <a:p>
            <a:pPr lvl="0" algn="just">
              <a:spcAft>
                <a:spcPts val="600"/>
              </a:spcAft>
            </a:pPr>
            <a:r>
              <a:rPr lang="ru-RU" sz="1600" dirty="0">
                <a:solidFill>
                  <a:srgbClr val="002060"/>
                </a:solidFill>
              </a:rPr>
              <a:t>Заключение договора</a:t>
            </a:r>
          </a:p>
        </p:txBody>
      </p:sp>
      <p:sp>
        <p:nvSpPr>
          <p:cNvPr id="38" name="Выноска 2 (с границей) 37"/>
          <p:cNvSpPr/>
          <p:nvPr/>
        </p:nvSpPr>
        <p:spPr>
          <a:xfrm>
            <a:off x="2159872" y="3352448"/>
            <a:ext cx="1260000" cy="44029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21422"/>
              <a:gd name="adj6" fmla="val -40452"/>
            </a:avLst>
          </a:prstGeom>
          <a:ln>
            <a:solidFill>
              <a:srgbClr val="AECD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600"/>
              </a:spcAft>
            </a:pPr>
            <a:r>
              <a:rPr lang="ru-RU" sz="1600" dirty="0" smtClean="0">
                <a:solidFill>
                  <a:schemeClr val="bg1">
                    <a:lumMod val="95000"/>
                  </a:schemeClr>
                </a:solidFill>
              </a:rPr>
              <a:t>Наводнение</a:t>
            </a:r>
            <a:endParaRPr lang="ru-RU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9" name="Выноска 2 (с границей) 38"/>
          <p:cNvSpPr/>
          <p:nvPr/>
        </p:nvSpPr>
        <p:spPr>
          <a:xfrm>
            <a:off x="5455165" y="3352448"/>
            <a:ext cx="1277075" cy="44029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7095"/>
              <a:gd name="adj6" fmla="val -69644"/>
            </a:avLst>
          </a:prstGeom>
          <a:solidFill>
            <a:srgbClr val="AECDAB"/>
          </a:solidFill>
          <a:ln>
            <a:solidFill>
              <a:srgbClr val="AECD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600"/>
              </a:spcAft>
            </a:pPr>
            <a:r>
              <a:rPr lang="ru-RU" sz="1600" dirty="0" smtClean="0">
                <a:solidFill>
                  <a:srgbClr val="002060"/>
                </a:solidFill>
              </a:rPr>
              <a:t>Наводнение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40" name="Правая фигурная скобка 39"/>
          <p:cNvSpPr/>
          <p:nvPr/>
        </p:nvSpPr>
        <p:spPr>
          <a:xfrm rot="16200000">
            <a:off x="5276982" y="1242555"/>
            <a:ext cx="356369" cy="401823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467544" y="3012398"/>
            <a:ext cx="1296144" cy="565146"/>
          </a:xfrm>
          <a:prstGeom prst="rect">
            <a:avLst/>
          </a:prstGeom>
        </p:spPr>
        <p:txBody>
          <a:bodyPr wrap="square" lIns="72000" tIns="36000" rIns="72000" bIns="3600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ru-RU" sz="1600" b="1" dirty="0">
                <a:solidFill>
                  <a:srgbClr val="002060"/>
                </a:solidFill>
              </a:rPr>
              <a:t>не более 15 дней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467544" y="2538540"/>
            <a:ext cx="3194529" cy="318924"/>
          </a:xfrm>
          <a:prstGeom prst="rect">
            <a:avLst/>
          </a:prstGeom>
        </p:spPr>
        <p:txBody>
          <a:bodyPr wrap="square" lIns="72000" tIns="36000" rIns="72000" bIns="3600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ru-RU" sz="1600" b="1" dirty="0">
                <a:solidFill>
                  <a:srgbClr val="C00000"/>
                </a:solidFill>
              </a:rPr>
              <a:t>не защищено страхованием!</a:t>
            </a:r>
          </a:p>
        </p:txBody>
      </p:sp>
      <p:sp>
        <p:nvSpPr>
          <p:cNvPr id="44" name="Правая фигурная скобка 43"/>
          <p:cNvSpPr/>
          <p:nvPr/>
        </p:nvSpPr>
        <p:spPr>
          <a:xfrm rot="16200000">
            <a:off x="1845539" y="1544987"/>
            <a:ext cx="346161" cy="285485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 idx="11"/>
          </p:nvPr>
        </p:nvSpPr>
        <p:spPr>
          <a:xfrm>
            <a:off x="683568" y="188640"/>
            <a:ext cx="8280000" cy="612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b="1" dirty="0">
                <a:latin typeface="+mn-lt"/>
                <a:ea typeface="+mn-ea"/>
                <a:cs typeface="+mn-cs"/>
              </a:rPr>
              <a:t>С какого момента страховая компания несет ответственность?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6AB0AB2-87EF-4FE7-8D0C-B35C03945CB3}" type="slidenum">
              <a:rPr lang="ru-RU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0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0" name="Прямая соединительная линия 29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323528" y="5601434"/>
            <a:ext cx="8496944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spcAft>
                <a:spcPts val="600"/>
              </a:spcAft>
            </a:pPr>
            <a:r>
              <a:rPr lang="ru-RU" sz="2000" dirty="0">
                <a:solidFill>
                  <a:srgbClr val="FF0000"/>
                </a:solidFill>
                <a:cs typeface="Arial" panose="020B0604020202020204" pitchFamily="34" charset="0"/>
              </a:rPr>
              <a:t>Период страхования начинается </a:t>
            </a:r>
            <a:r>
              <a:rPr lang="ru-RU" sz="2000" b="1" dirty="0">
                <a:solidFill>
                  <a:srgbClr val="FF0000"/>
                </a:solidFill>
                <a:cs typeface="Arial" panose="020B0604020202020204" pitchFamily="34" charset="0"/>
              </a:rPr>
              <a:t>с даты уплаты первого страхового взноса в полном объеме</a:t>
            </a:r>
            <a:r>
              <a:rPr lang="ru-RU" sz="2000" dirty="0">
                <a:solidFill>
                  <a:srgbClr val="FF0000"/>
                </a:solidFill>
                <a:cs typeface="Arial" panose="020B0604020202020204" pitchFamily="34" charset="0"/>
              </a:rPr>
              <a:t>.</a:t>
            </a:r>
            <a:endParaRPr lang="ru-RU" sz="20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476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965322255"/>
              </p:ext>
            </p:extLst>
          </p:nvPr>
        </p:nvGraphicFramePr>
        <p:xfrm>
          <a:off x="213320" y="1268760"/>
          <a:ext cx="86791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84488" y="79141"/>
            <a:ext cx="8280000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400" b="1" dirty="0">
                <a:solidFill>
                  <a:srgbClr val="0070C0"/>
                </a:solidFill>
              </a:rPr>
              <a:t>На что обратить внимание в период действия договора страхования?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AB0AB2-87EF-4FE7-8D0C-B35C03945CB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0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756088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5431946"/>
              </p:ext>
            </p:extLst>
          </p:nvPr>
        </p:nvGraphicFramePr>
        <p:xfrm>
          <a:off x="323528" y="1700808"/>
          <a:ext cx="8538616" cy="4203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416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90445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24387">
                <a:tc>
                  <a:txBody>
                    <a:bodyPr/>
                    <a:lstStyle/>
                    <a:p>
                      <a:r>
                        <a:rPr lang="ru-RU" sz="2200" dirty="0"/>
                        <a:t>№ п/п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Наименование документа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3499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/>
                        <a:t>договор сельскохозяйственного страхования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/>
                        <a:t>документы, подтверждающие уплату страховой премии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2926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dirty="0"/>
                        <a:t>письменное сообщение о наступлении события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2926">
                <a:tc>
                  <a:txBody>
                    <a:bodyPr/>
                    <a:lstStyle/>
                    <a:p>
                      <a:pPr algn="ctr"/>
                      <a:r>
                        <a:rPr lang="ru-RU" sz="2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акты обследования сельскохозяйственных культур (в том числе определения урожайности на корню), составленные с участием представителей Страховщика </a:t>
                      </a:r>
                      <a:r>
                        <a:rPr lang="ru-RU" sz="2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(независимого эксперта)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2926">
                <a:tc>
                  <a:txBody>
                    <a:bodyPr/>
                    <a:lstStyle/>
                    <a:p>
                      <a:pPr algn="ctr"/>
                      <a:r>
                        <a:rPr lang="ru-RU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формы 29-сх и 2-фермер/ 4-СХ и 1-фермер</a:t>
                      </a:r>
                      <a:r>
                        <a:rPr lang="ru-RU" sz="2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 отметкой Росстата</a:t>
                      </a:r>
                      <a:endParaRPr lang="ru-RU" sz="2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2926">
                <a:tc>
                  <a:txBody>
                    <a:bodyPr/>
                    <a:lstStyle/>
                    <a:p>
                      <a:pPr algn="ctr"/>
                      <a:r>
                        <a:rPr lang="ru-RU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документы, подтверждающие наличие события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83568" y="43205"/>
            <a:ext cx="8280000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400" b="1" dirty="0">
                <a:solidFill>
                  <a:srgbClr val="0070C0"/>
                </a:solidFill>
              </a:rPr>
              <a:t>Какие обязательные документы необходимы для получения страховой выплаты?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AB0AB2-87EF-4FE7-8D0C-B35C03945CB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0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8433292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1265" y="1484784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Aft>
                <a:spcPts val="600"/>
              </a:spcAft>
            </a:pPr>
            <a:r>
              <a:rPr lang="ru-RU" sz="2000" b="1" dirty="0">
                <a:solidFill>
                  <a:prstClr val="black"/>
                </a:solidFill>
              </a:rPr>
              <a:t>Страховым случаем</a:t>
            </a:r>
            <a:r>
              <a:rPr lang="ru-RU" sz="2000" dirty="0">
                <a:solidFill>
                  <a:prstClr val="black"/>
                </a:solidFill>
              </a:rPr>
              <a:t> признается снижение урожая по сравнению с запланированным в результате событий, </a:t>
            </a:r>
            <a:r>
              <a:rPr lang="ru-RU" sz="2000" b="1" dirty="0">
                <a:solidFill>
                  <a:prstClr val="black"/>
                </a:solidFill>
              </a:rPr>
              <a:t>предусмотренных договором страхования</a:t>
            </a:r>
            <a:r>
              <a:rPr lang="ru-RU" sz="2000" b="1" dirty="0">
                <a:solidFill>
                  <a:prstClr val="black"/>
                </a:solidFill>
                <a:cs typeface="Arial" pitchFamily="34" charset="0"/>
              </a:rPr>
              <a:t> 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4488" y="227871"/>
            <a:ext cx="8280000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400" b="1" dirty="0">
                <a:solidFill>
                  <a:srgbClr val="0070C0"/>
                </a:solidFill>
              </a:rPr>
              <a:t>Как определяется страховая выплата?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AE1763-C8B8-4884-9AE0-0192881FC88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277736"/>
              </p:ext>
            </p:extLst>
          </p:nvPr>
        </p:nvGraphicFramePr>
        <p:xfrm>
          <a:off x="251519" y="2755573"/>
          <a:ext cx="4140967" cy="3600000"/>
        </p:xfrm>
        <a:graphic>
          <a:graphicData uri="http://schemas.openxmlformats.org/drawingml/2006/table">
            <a:tbl>
              <a:tblPr/>
              <a:tblGrid>
                <a:gridCol w="17254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155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ru-RU" sz="2000" b="0" i="1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Культура</a:t>
                      </a: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ru-RU" sz="2000" b="0" i="1" u="none" strike="noStrike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Пшеница озимая</a:t>
                      </a:r>
                      <a:endParaRPr lang="ru-RU" sz="2000" b="0" i="1" u="none" strike="noStrike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ru-RU" sz="2000" b="0" i="1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Цена реализации</a:t>
                      </a: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ru-RU" sz="2000" b="0" i="1" u="none" strike="noStrike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1 000 руб</a:t>
                      </a:r>
                      <a:r>
                        <a:rPr lang="ru-RU" sz="2000" b="0" i="1" u="none" strike="noStrike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./ц</a:t>
                      </a: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ru-RU" sz="2000" b="0" i="1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Планируемый</a:t>
                      </a:r>
                      <a:r>
                        <a:rPr lang="ru-RU" sz="2000" b="0" i="1" u="none" strike="noStrike" baseline="0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урожай</a:t>
                      </a:r>
                      <a:endParaRPr lang="ru-RU" sz="2000" b="0" i="1" u="none" strike="noStrike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ru-RU" sz="2000" b="0" i="1" u="none" strike="noStrike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30 </a:t>
                      </a:r>
                      <a:r>
                        <a:rPr lang="ru-RU" sz="2000" b="0" i="1" u="none" strike="noStrike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ц</a:t>
                      </a: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ru-RU" sz="2000" b="0" i="1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Франшиза </a:t>
                      </a: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ru-RU" sz="2000" b="0" i="1" u="none" strike="noStrike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10% </a:t>
                      </a:r>
                      <a:r>
                        <a:rPr lang="ru-RU" sz="2000" b="0" i="1" u="none" strike="noStrike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(3 000 руб</a:t>
                      </a:r>
                      <a:r>
                        <a:rPr lang="ru-RU" sz="2000" b="0" i="1" u="none" strike="noStrike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.)</a:t>
                      </a: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l" fontAlgn="ctr">
                        <a:spcAft>
                          <a:spcPts val="600"/>
                        </a:spcAft>
                      </a:pPr>
                      <a:r>
                        <a:rPr lang="ru-RU" sz="2000" b="0" i="1" u="none" strike="noStrike" dirty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Фактический урожай</a:t>
                      </a: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600"/>
                        </a:spcAft>
                      </a:pPr>
                      <a:r>
                        <a:rPr lang="ru-RU" sz="2000" b="0" i="1" u="none" strike="noStrike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 </a:t>
                      </a:r>
                      <a:r>
                        <a:rPr lang="ru-RU" sz="2000" b="0" i="1" u="none" strike="noStrike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ц</a:t>
                      </a:r>
                    </a:p>
                  </a:txBody>
                  <a:tcPr marL="6541" marR="6541" marT="654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427984" y="3059191"/>
            <a:ext cx="45962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/>
                </a:solidFill>
              </a:rPr>
              <a:t>Расчет размера убытка: </a:t>
            </a:r>
          </a:p>
          <a:p>
            <a:endParaRPr lang="ru-RU" sz="2000" b="1" dirty="0"/>
          </a:p>
          <a:p>
            <a:r>
              <a:rPr lang="ru-RU" sz="2000" b="1" dirty="0" smtClean="0"/>
              <a:t>(</a:t>
            </a:r>
            <a:r>
              <a:rPr lang="ru-RU" sz="2000" b="1" dirty="0"/>
              <a:t>3</a:t>
            </a:r>
            <a:r>
              <a:rPr lang="ru-RU" sz="2000" b="1" dirty="0" smtClean="0"/>
              <a:t>0 ц </a:t>
            </a:r>
            <a:r>
              <a:rPr lang="ru-RU" sz="2000" b="1" dirty="0"/>
              <a:t>– </a:t>
            </a:r>
            <a:r>
              <a:rPr lang="ru-RU" sz="2000" b="1" dirty="0" smtClean="0"/>
              <a:t>10 </a:t>
            </a:r>
            <a:r>
              <a:rPr lang="ru-RU" sz="2000" b="1" dirty="0"/>
              <a:t>ц) * </a:t>
            </a:r>
            <a:r>
              <a:rPr lang="ru-RU" sz="2000" b="1" dirty="0" smtClean="0"/>
              <a:t>1 000 руб</a:t>
            </a:r>
            <a:r>
              <a:rPr lang="ru-RU" sz="2000" b="1" dirty="0"/>
              <a:t>./ц = </a:t>
            </a:r>
            <a:r>
              <a:rPr lang="ru-RU" sz="2000" b="1" dirty="0" smtClean="0"/>
              <a:t>20 000 руб</a:t>
            </a:r>
            <a:r>
              <a:rPr lang="ru-RU" sz="2000" b="1" dirty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358760"/>
            <a:ext cx="4464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/>
                </a:solidFill>
              </a:rPr>
              <a:t>Расчет размера выплаты: </a:t>
            </a:r>
          </a:p>
          <a:p>
            <a:endParaRPr lang="ru-RU" sz="2000" b="1" dirty="0"/>
          </a:p>
          <a:p>
            <a:r>
              <a:rPr lang="ru-RU" sz="2000" b="1" dirty="0"/>
              <a:t>2</a:t>
            </a:r>
            <a:r>
              <a:rPr lang="ru-RU" sz="2000" b="1" dirty="0" smtClean="0"/>
              <a:t>0 000 руб</a:t>
            </a:r>
            <a:r>
              <a:rPr lang="ru-RU" sz="2000" b="1" dirty="0"/>
              <a:t>. – 3</a:t>
            </a:r>
            <a:r>
              <a:rPr lang="ru-RU" sz="2000" b="1" dirty="0" smtClean="0"/>
              <a:t> </a:t>
            </a:r>
            <a:r>
              <a:rPr lang="ru-RU" sz="2000" b="1" dirty="0"/>
              <a:t>0</a:t>
            </a:r>
            <a:r>
              <a:rPr lang="ru-RU" sz="2000" b="1" dirty="0" smtClean="0"/>
              <a:t>00 руб</a:t>
            </a:r>
            <a:r>
              <a:rPr lang="ru-RU" sz="2000" b="1" dirty="0"/>
              <a:t>. </a:t>
            </a:r>
            <a:r>
              <a:rPr lang="ru-RU" sz="2000" b="1" dirty="0" smtClean="0"/>
              <a:t>= 17 </a:t>
            </a:r>
            <a:r>
              <a:rPr lang="ru-RU" sz="2000" b="1" dirty="0"/>
              <a:t>0</a:t>
            </a:r>
            <a:r>
              <a:rPr lang="ru-RU" sz="2000" b="1" dirty="0" smtClean="0"/>
              <a:t>00 руб</a:t>
            </a:r>
            <a:r>
              <a:rPr lang="ru-RU" sz="2000" b="1" dirty="0"/>
              <a:t>.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0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637010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83568" y="43205"/>
            <a:ext cx="8280000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400" b="1" dirty="0">
                <a:solidFill>
                  <a:srgbClr val="0070C0"/>
                </a:solidFill>
              </a:rPr>
              <a:t>Федеральный закон о бюджете</a:t>
            </a:r>
            <a:br>
              <a:rPr lang="ru-RU" sz="2400" b="1" dirty="0">
                <a:solidFill>
                  <a:srgbClr val="0070C0"/>
                </a:solidFill>
              </a:rPr>
            </a:br>
            <a:r>
              <a:rPr lang="ru-RU" sz="2400" b="1" dirty="0">
                <a:solidFill>
                  <a:srgbClr val="0070C0"/>
                </a:solidFill>
              </a:rPr>
              <a:t>Размер компенсации по ЧС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AB0AB2-87EF-4FE7-8D0C-B35C03945CB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0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5536" y="6309320"/>
            <a:ext cx="367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00"/>
                </a:solidFill>
                <a:latin typeface="Trebuchet MS"/>
              </a:rPr>
              <a:t>* По оценке Минсельхоза России</a:t>
            </a:r>
            <a:endParaRPr lang="ru-RU" sz="1200" dirty="0">
              <a:solidFill>
                <a:srgbClr val="000000"/>
              </a:solidFill>
              <a:latin typeface="Trebuchet MS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704038"/>
              </p:ext>
            </p:extLst>
          </p:nvPr>
        </p:nvGraphicFramePr>
        <p:xfrm>
          <a:off x="608424" y="2076832"/>
          <a:ext cx="7780000" cy="1280160"/>
        </p:xfrm>
        <a:graphic>
          <a:graphicData uri="http://schemas.openxmlformats.org/drawingml/2006/table">
            <a:tbl>
              <a:tblPr firstRow="1" bandRow="1"/>
              <a:tblGrid>
                <a:gridCol w="2700000"/>
                <a:gridCol w="1016000"/>
                <a:gridCol w="1016000"/>
                <a:gridCol w="1016000"/>
                <a:gridCol w="1016000"/>
                <a:gridCol w="1016000"/>
              </a:tblGrid>
              <a:tr h="2328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r>
                        <a:rPr lang="ru-RU" dirty="0" smtClean="0"/>
                        <a:t>Статья расходов бюджета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srgbClr val="F8F8F8"/>
                      </a:solidFill>
                    </a:lnL>
                    <a:lnR w="12700" cmpd="sng">
                      <a:solidFill>
                        <a:srgbClr val="F8F8F8"/>
                      </a:solidFill>
                    </a:lnR>
                    <a:lnT w="12700" cmpd="sng">
                      <a:solidFill>
                        <a:srgbClr val="F8F8F8"/>
                      </a:solidFill>
                    </a:lnT>
                    <a:lnB w="38100" cmpd="sng">
                      <a:solidFill>
                        <a:srgbClr val="F8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F9D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ru-RU" b="1" dirty="0" smtClean="0"/>
                        <a:t>2018</a:t>
                      </a:r>
                      <a:endParaRPr lang="ru-RU" b="1" dirty="0"/>
                    </a:p>
                  </a:txBody>
                  <a:tcPr>
                    <a:lnL w="12700" cmpd="sng">
                      <a:solidFill>
                        <a:srgbClr val="F8F8F8"/>
                      </a:solidFill>
                    </a:lnL>
                    <a:lnR w="12700" cmpd="sng">
                      <a:solidFill>
                        <a:srgbClr val="F8F8F8"/>
                      </a:solidFill>
                    </a:lnR>
                    <a:lnT w="12700" cmpd="sng">
                      <a:solidFill>
                        <a:srgbClr val="F8F8F8"/>
                      </a:solidFill>
                    </a:lnT>
                    <a:lnB w="38100" cmpd="sng">
                      <a:solidFill>
                        <a:srgbClr val="F8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F9D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ru-RU" b="1" dirty="0" smtClean="0"/>
                        <a:t>2019</a:t>
                      </a:r>
                      <a:endParaRPr lang="ru-RU" b="1" dirty="0"/>
                    </a:p>
                  </a:txBody>
                  <a:tcPr>
                    <a:lnL w="12700" cmpd="sng">
                      <a:solidFill>
                        <a:srgbClr val="F8F8F8"/>
                      </a:solidFill>
                    </a:lnL>
                    <a:lnR w="12700" cmpd="sng">
                      <a:solidFill>
                        <a:srgbClr val="F8F8F8"/>
                      </a:solidFill>
                    </a:lnR>
                    <a:lnT w="12700" cmpd="sng">
                      <a:solidFill>
                        <a:srgbClr val="F8F8F8"/>
                      </a:solidFill>
                    </a:lnT>
                    <a:lnB w="38100" cmpd="sng">
                      <a:solidFill>
                        <a:srgbClr val="F8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F9D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ru-RU" b="1" dirty="0" smtClean="0"/>
                        <a:t>2020</a:t>
                      </a:r>
                      <a:endParaRPr lang="ru-RU" b="1" dirty="0"/>
                    </a:p>
                  </a:txBody>
                  <a:tcPr>
                    <a:lnL w="12700" cmpd="sng">
                      <a:solidFill>
                        <a:srgbClr val="F8F8F8"/>
                      </a:solidFill>
                    </a:lnL>
                    <a:lnR w="12700" cmpd="sng">
                      <a:solidFill>
                        <a:srgbClr val="F8F8F8"/>
                      </a:solidFill>
                    </a:lnR>
                    <a:lnT w="12700" cmpd="sng">
                      <a:solidFill>
                        <a:srgbClr val="F8F8F8"/>
                      </a:solidFill>
                    </a:lnT>
                    <a:lnB w="38100" cmpd="sng">
                      <a:solidFill>
                        <a:srgbClr val="F8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F9D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ru-RU" b="1" dirty="0" smtClean="0"/>
                        <a:t>2021</a:t>
                      </a:r>
                      <a:endParaRPr lang="ru-RU" b="1" dirty="0"/>
                    </a:p>
                  </a:txBody>
                  <a:tcPr>
                    <a:lnL w="12700" cmpd="sng">
                      <a:solidFill>
                        <a:srgbClr val="F8F8F8"/>
                      </a:solidFill>
                    </a:lnL>
                    <a:lnR w="12700" cmpd="sng">
                      <a:solidFill>
                        <a:srgbClr val="F8F8F8"/>
                      </a:solidFill>
                    </a:lnR>
                    <a:lnT w="12700" cmpd="sng">
                      <a:solidFill>
                        <a:srgbClr val="F8F8F8"/>
                      </a:solidFill>
                    </a:lnT>
                    <a:lnB w="38100" cmpd="sng">
                      <a:solidFill>
                        <a:srgbClr val="F8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F9D4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ru-RU" b="1" dirty="0" smtClean="0"/>
                        <a:t>2022</a:t>
                      </a:r>
                      <a:endParaRPr lang="ru-RU" b="1" dirty="0"/>
                    </a:p>
                  </a:txBody>
                  <a:tcPr>
                    <a:lnL w="12700" cmpd="sng">
                      <a:solidFill>
                        <a:srgbClr val="F8F8F8"/>
                      </a:solidFill>
                    </a:lnL>
                    <a:lnR w="12700" cmpd="sng">
                      <a:solidFill>
                        <a:srgbClr val="F8F8F8"/>
                      </a:solidFill>
                    </a:lnR>
                    <a:lnT w="12700" cmpd="sng">
                      <a:solidFill>
                        <a:srgbClr val="F8F8F8"/>
                      </a:solidFill>
                    </a:lnT>
                    <a:lnB w="38100" cmpd="sng">
                      <a:solidFill>
                        <a:srgbClr val="F8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F9D4F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r>
                        <a:rPr lang="ru-RU" dirty="0" smtClean="0"/>
                        <a:t>Компенсация по линии ЧС</a:t>
                      </a:r>
                      <a:r>
                        <a:rPr lang="ru-RU" smtClean="0"/>
                        <a:t>, млрд </a:t>
                      </a:r>
                      <a:r>
                        <a:rPr lang="ru-RU" dirty="0" smtClean="0"/>
                        <a:t>руб.</a:t>
                      </a:r>
                      <a:endParaRPr lang="ru-RU" dirty="0"/>
                    </a:p>
                  </a:txBody>
                  <a:tcPr>
                    <a:lnL w="12700" cmpd="sng">
                      <a:solidFill>
                        <a:srgbClr val="F8F8F8"/>
                      </a:solidFill>
                    </a:lnL>
                    <a:lnR w="12700" cmpd="sng">
                      <a:solidFill>
                        <a:srgbClr val="F8F8F8"/>
                      </a:solidFill>
                    </a:lnR>
                    <a:lnT w="38100" cmpd="sng">
                      <a:solidFill>
                        <a:srgbClr val="F8F8F8"/>
                      </a:solidFill>
                    </a:lnT>
                    <a:lnB w="12700" cmpd="sng">
                      <a:solidFill>
                        <a:srgbClr val="F8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F9D4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3,8</a:t>
                      </a:r>
                      <a:endParaRPr lang="ru-RU" dirty="0"/>
                    </a:p>
                  </a:txBody>
                  <a:tcPr anchor="ctr">
                    <a:lnL w="12700" cmpd="sng">
                      <a:solidFill>
                        <a:srgbClr val="F8F8F8"/>
                      </a:solidFill>
                    </a:lnL>
                    <a:lnR w="12700" cmpd="sng">
                      <a:solidFill>
                        <a:srgbClr val="F8F8F8"/>
                      </a:solidFill>
                    </a:lnR>
                    <a:lnT w="38100" cmpd="sng">
                      <a:solidFill>
                        <a:srgbClr val="F8F8F8"/>
                      </a:solidFill>
                    </a:lnT>
                    <a:lnB w="12700" cmpd="sng">
                      <a:solidFill>
                        <a:srgbClr val="F8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F9D4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2,5</a:t>
                      </a:r>
                      <a:endParaRPr lang="ru-RU" dirty="0"/>
                    </a:p>
                  </a:txBody>
                  <a:tcPr anchor="ctr">
                    <a:lnL w="12700" cmpd="sng">
                      <a:solidFill>
                        <a:srgbClr val="F8F8F8"/>
                      </a:solidFill>
                    </a:lnL>
                    <a:lnR w="12700" cmpd="sng">
                      <a:solidFill>
                        <a:srgbClr val="F8F8F8"/>
                      </a:solidFill>
                    </a:lnR>
                    <a:lnT w="38100" cmpd="sng">
                      <a:solidFill>
                        <a:srgbClr val="F8F8F8"/>
                      </a:solidFill>
                    </a:lnT>
                    <a:lnB w="12700" cmpd="sng">
                      <a:solidFill>
                        <a:srgbClr val="F8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F9D4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ru-RU" sz="19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2,5</a:t>
                      </a:r>
                      <a:endParaRPr lang="ru-RU" dirty="0"/>
                    </a:p>
                  </a:txBody>
                  <a:tcPr anchor="ctr">
                    <a:lnL w="12700" cmpd="sng">
                      <a:solidFill>
                        <a:srgbClr val="F8F8F8"/>
                      </a:solidFill>
                    </a:lnL>
                    <a:lnR w="12700" cmpd="sng">
                      <a:solidFill>
                        <a:srgbClr val="F8F8F8"/>
                      </a:solidFill>
                    </a:lnR>
                    <a:lnT w="38100" cmpd="sng">
                      <a:solidFill>
                        <a:srgbClr val="F8F8F8"/>
                      </a:solidFill>
                    </a:lnT>
                    <a:lnB w="12700" cmpd="sng">
                      <a:solidFill>
                        <a:srgbClr val="F8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F9D4F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 anchor="ctr">
                    <a:lnL w="12700" cmpd="sng">
                      <a:solidFill>
                        <a:srgbClr val="F8F8F8"/>
                      </a:solidFill>
                    </a:lnL>
                    <a:lnR w="12700" cmpd="sng">
                      <a:solidFill>
                        <a:srgbClr val="F8F8F8"/>
                      </a:solidFill>
                    </a:lnR>
                    <a:lnT w="38100" cmpd="sng">
                      <a:solidFill>
                        <a:srgbClr val="F8F8F8"/>
                      </a:solidFill>
                    </a:lnT>
                    <a:lnB w="12700" cmpd="sng">
                      <a:solidFill>
                        <a:srgbClr val="F8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 anchor="ctr">
                    <a:lnL w="12700" cmpd="sng">
                      <a:solidFill>
                        <a:srgbClr val="F8F8F8"/>
                      </a:solidFill>
                    </a:lnL>
                    <a:lnR w="12700" cmpd="sng">
                      <a:solidFill>
                        <a:srgbClr val="F8F8F8"/>
                      </a:solidFill>
                    </a:lnR>
                    <a:lnT w="38100" cmpd="sng">
                      <a:solidFill>
                        <a:srgbClr val="F8F8F8"/>
                      </a:solidFill>
                    </a:lnT>
                    <a:lnB w="12700" cmpd="sng">
                      <a:solidFill>
                        <a:srgbClr val="F8F8F8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682000" y="4149080"/>
            <a:ext cx="78619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latin typeface="Trebuchet MS"/>
              </a:rPr>
              <a:t>С 2021 ГОДА В ФЕДЕРАЛЬНОМ БЮДЖЕТЕ НЕ ПРЕДУСМОТРЕНО СТАТЬИ РАСХОДОВ НА КОМПЕНСАЦИЮ </a:t>
            </a:r>
            <a:r>
              <a:rPr lang="ru-RU" b="1" dirty="0" smtClean="0">
                <a:solidFill>
                  <a:srgbClr val="FF0000"/>
                </a:solidFill>
              </a:rPr>
              <a:t>АГРАРИЯМ УЩЕРБА</a:t>
            </a:r>
            <a:r>
              <a:rPr lang="ru-RU" b="1" dirty="0">
                <a:solidFill>
                  <a:srgbClr val="FF0000"/>
                </a:solidFill>
              </a:rPr>
              <a:t>, </a:t>
            </a:r>
            <a:r>
              <a:rPr lang="ru-RU" b="1" dirty="0" smtClean="0">
                <a:solidFill>
                  <a:srgbClr val="FF0000"/>
                </a:solidFill>
                <a:latin typeface="Trebuchet MS"/>
              </a:rPr>
              <a:t>ПРИЧИНЕННОГО В РЕЗУЛЬТАТЕ ЧРЕЗВЫЧАЙНЫХ СИТУАЦИЙ.</a:t>
            </a:r>
            <a:endParaRPr lang="ru-RU" dirty="0">
              <a:solidFill>
                <a:srgbClr val="000000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599300092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AB0AB2-87EF-4FE7-8D0C-B35C03945CB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4488" y="263807"/>
            <a:ext cx="8280000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70C0"/>
                </a:solidFill>
              </a:rPr>
              <a:t>Преимущества агрострахования с господдержкой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0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187624" y="908720"/>
            <a:ext cx="7501924" cy="0"/>
          </a:xfrm>
          <a:prstGeom prst="line">
            <a:avLst/>
          </a:prstGeom>
          <a:ln w="317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5046257"/>
              </p:ext>
            </p:extLst>
          </p:nvPr>
        </p:nvGraphicFramePr>
        <p:xfrm>
          <a:off x="304800" y="1484313"/>
          <a:ext cx="8731250" cy="50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50370260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3725" y="908720"/>
            <a:ext cx="9143999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2700000" algn="ctr" rotWithShape="0">
              <a:schemeClr val="bg2"/>
            </a:outerShdw>
          </a:effectLst>
        </p:spPr>
        <p:txBody>
          <a:bodyPr anchor="ctr" anchorCtr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5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Спасибо </a:t>
            </a:r>
            <a:br>
              <a:rPr lang="ru-RU" sz="5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sz="54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 внимание!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3725" y="3717032"/>
            <a:ext cx="9144000" cy="2127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700" dir="2700000" algn="ctr" rotWithShape="0">
              <a:schemeClr val="bg2"/>
            </a:outerShdw>
          </a:effectLst>
        </p:spPr>
        <p:txBody>
          <a:bodyPr anchor="ctr" anchorCtr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kern="0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Национальный союз агростраховщиков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700" b="1" kern="0" dirty="0">
              <a:solidFill>
                <a:prstClr val="black">
                  <a:lumMod val="50000"/>
                  <a:lumOff val="50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kern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Горячая линия: </a:t>
            </a:r>
            <a:r>
              <a:rPr lang="en-US" sz="32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hlinkClick r:id="rId3"/>
              </a:rPr>
              <a:t>Agrohelp@naai.ru</a:t>
            </a:r>
            <a:endParaRPr lang="en-US" sz="3200" b="1" kern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kern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Тел.: </a:t>
            </a:r>
            <a:r>
              <a:rPr lang="ru-RU" sz="3200" b="1" kern="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+7 (495) </a:t>
            </a:r>
            <a:r>
              <a:rPr lang="ru-RU" sz="3200" b="1" kern="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782-04-99</a:t>
            </a:r>
            <a:endParaRPr lang="ru-RU" sz="3200" b="1" kern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 kern="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www.naai.ru</a:t>
            </a:r>
            <a:endParaRPr lang="en-US" sz="3200" b="1" kern="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b="1" kern="0" dirty="0">
              <a:solidFill>
                <a:prstClr val="black">
                  <a:lumMod val="50000"/>
                  <a:lumOff val="50000"/>
                </a:prstClr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b="1" kern="0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AB0AB2-87EF-4FE7-8D0C-B35C03945CB3}" type="slidenum">
              <a:rPr lang="ru-RU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20" y="71345"/>
            <a:ext cx="364431" cy="9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497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numCol="3">
        <a:noAutofit/>
      </a:bodyPr>
      <a:lstStyle>
        <a:defPPr marL="342900" indent="-342900">
          <a:buAutoNum type="arabicPeriod"/>
          <a:defRPr sz="1600" dirty="0" smtClean="0"/>
        </a:defPPr>
      </a:lstStyle>
    </a:spDef>
  </a:objectDefaults>
  <a:extraClrSchemeLst/>
</a:theme>
</file>

<file path=ppt/theme/theme2.xml><?xml version="1.0" encoding="utf-8"?>
<a:theme xmlns:a="http://schemas.openxmlformats.org/drawingml/2006/main" name="1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12319</TotalTime>
  <Words>1199</Words>
  <Application>Microsoft Office PowerPoint</Application>
  <PresentationFormat>Экран (4:3)</PresentationFormat>
  <Paragraphs>290</Paragraphs>
  <Slides>16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12_Тема Office</vt:lpstr>
      <vt:lpstr>Практические аспекты страхования урожая сельскохозяйственных культур с господдержкой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 какого момента страховая компания несет ответственность?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Жукова Татьяна Александровна</dc:creator>
  <cp:lastModifiedBy>Борануков Мухарбий Хазраилевич</cp:lastModifiedBy>
  <cp:revision>1282</cp:revision>
  <cp:lastPrinted>2021-03-11T07:34:10Z</cp:lastPrinted>
  <dcterms:created xsi:type="dcterms:W3CDTF">2014-06-02T09:21:57Z</dcterms:created>
  <dcterms:modified xsi:type="dcterms:W3CDTF">2021-03-17T09:39:44Z</dcterms:modified>
</cp:coreProperties>
</file>